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</p:sldMasterIdLst>
  <p:notesMasterIdLst>
    <p:notesMasterId r:id="rId49"/>
  </p:notesMasterIdLst>
  <p:handoutMasterIdLst>
    <p:handoutMasterId r:id="rId50"/>
  </p:handoutMasterIdLst>
  <p:sldIdLst>
    <p:sldId id="494" r:id="rId2"/>
    <p:sldId id="510" r:id="rId3"/>
    <p:sldId id="544" r:id="rId4"/>
    <p:sldId id="555" r:id="rId5"/>
    <p:sldId id="556" r:id="rId6"/>
    <p:sldId id="557" r:id="rId7"/>
    <p:sldId id="548" r:id="rId8"/>
    <p:sldId id="559" r:id="rId9"/>
    <p:sldId id="560" r:id="rId10"/>
    <p:sldId id="561" r:id="rId11"/>
    <p:sldId id="562" r:id="rId12"/>
    <p:sldId id="563" r:id="rId13"/>
    <p:sldId id="565" r:id="rId14"/>
    <p:sldId id="568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579" r:id="rId26"/>
    <p:sldId id="581" r:id="rId27"/>
    <p:sldId id="585" r:id="rId28"/>
    <p:sldId id="584" r:id="rId29"/>
    <p:sldId id="583" r:id="rId30"/>
    <p:sldId id="589" r:id="rId31"/>
    <p:sldId id="590" r:id="rId32"/>
    <p:sldId id="591" r:id="rId33"/>
    <p:sldId id="592" r:id="rId34"/>
    <p:sldId id="582" r:id="rId35"/>
    <p:sldId id="588" r:id="rId36"/>
    <p:sldId id="586" r:id="rId37"/>
    <p:sldId id="587" r:id="rId38"/>
    <p:sldId id="60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</p:sldIdLst>
  <p:sldSz cx="1219835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521415D9-36F7-43E2-AB2F-B90AF26B5E84}">
      <p14:sectionLst xmlns:p14="http://schemas.microsoft.com/office/powerpoint/2010/main">
        <p14:section name="Default Section" id="{4B1ACE33-ECA0-42EA-85D3-1F2005222417}">
          <p14:sldIdLst>
            <p14:sldId id="494"/>
            <p14:sldId id="510"/>
            <p14:sldId id="544"/>
            <p14:sldId id="555"/>
            <p14:sldId id="556"/>
            <p14:sldId id="557"/>
            <p14:sldId id="548"/>
            <p14:sldId id="559"/>
            <p14:sldId id="560"/>
            <p14:sldId id="561"/>
            <p14:sldId id="562"/>
            <p14:sldId id="563"/>
            <p14:sldId id="565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1"/>
            <p14:sldId id="585"/>
            <p14:sldId id="584"/>
            <p14:sldId id="583"/>
            <p14:sldId id="589"/>
            <p14:sldId id="590"/>
            <p14:sldId id="591"/>
            <p14:sldId id="592"/>
            <p14:sldId id="582"/>
            <p14:sldId id="588"/>
            <p14:sldId id="586"/>
            <p14:sldId id="587"/>
            <p14:sldId id="60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8F"/>
    <a:srgbClr val="9AB3E6"/>
    <a:srgbClr val="3366FF"/>
    <a:srgbClr val="C5D4F1"/>
    <a:srgbClr val="CC66FF"/>
    <a:srgbClr val="E6B3FF"/>
    <a:srgbClr val="00B0F0"/>
    <a:srgbClr val="B7E2FF"/>
    <a:srgbClr val="FF5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2374" autoAdjust="0"/>
  </p:normalViewPr>
  <p:slideViewPr>
    <p:cSldViewPr snapToGrid="0">
      <p:cViewPr varScale="1">
        <p:scale>
          <a:sx n="83" d="100"/>
          <a:sy n="83" d="100"/>
        </p:scale>
        <p:origin x="-749" y="-67"/>
      </p:cViewPr>
      <p:guideLst>
        <p:guide orient="horz" pos="963"/>
        <p:guide pos="642"/>
        <p:guide pos="7012"/>
      </p:guideLst>
    </p:cSldViewPr>
  </p:slideViewPr>
  <p:outlineViewPr>
    <p:cViewPr>
      <p:scale>
        <a:sx n="33" d="100"/>
        <a:sy n="33" d="100"/>
      </p:scale>
      <p:origin x="0" y="349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-2424" y="-90"/>
      </p:cViewPr>
      <p:guideLst>
        <p:guide orient="horz" pos="2880"/>
        <p:guide pos="2160"/>
      </p:guideLst>
    </p:cSldViewPr>
  </p:notesViewPr>
  <p:gridSpacing cx="144018" cy="14401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0"/>
            <a:ext cx="6858000" cy="684213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10000"/>
              </a:lnSpc>
              <a:spcBef>
                <a:spcPct val="50000"/>
              </a:spcBef>
              <a:defRPr/>
            </a:pPr>
            <a:endParaRPr lang="en-US" dirty="0">
              <a:ea typeface="ＭＳ Ｐゴシック" pitchFamily="34" charset="-128"/>
              <a:cs typeface="+mn-cs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845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000" b="0">
                <a:solidFill>
                  <a:schemeClr val="bg1"/>
                </a:solidFill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73463" y="0"/>
            <a:ext cx="32829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 b="0">
                <a:solidFill>
                  <a:schemeClr val="bg1"/>
                </a:solidFill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04250"/>
            <a:ext cx="3284538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4000" tIns="144000" rIns="144000" bIns="14400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000" b="0"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73463" y="8604250"/>
            <a:ext cx="328295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4000" tIns="144000" rIns="144000" bIns="1440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 b="0"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Handout </a:t>
            </a:r>
            <a:fld id="{1F59E9AF-858C-467F-89EF-1EA54D46EC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964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845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000" b="0"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573463" y="0"/>
            <a:ext cx="32829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 b="0"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9413" y="684213"/>
            <a:ext cx="609917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0" y="4572000"/>
            <a:ext cx="6337300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04250"/>
            <a:ext cx="3284538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4000" tIns="144000" rIns="144000" bIns="14400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000" b="0"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573463" y="8604250"/>
            <a:ext cx="328295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4000" tIns="144000" rIns="144000" bIns="1440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 b="0"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Notice </a:t>
            </a:r>
            <a:fld id="{F9FFCFCC-52F1-43B8-8F9B-D0F53D9B90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872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9075" y="592138"/>
            <a:ext cx="6427788" cy="36147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 bwMode="auto">
          <a:xfrm>
            <a:off x="687389" y="4343400"/>
            <a:ext cx="5483225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17513" y="2362200"/>
            <a:ext cx="11261725" cy="676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/>
            </a:lvl1pPr>
          </a:lstStyle>
          <a:p>
            <a:pPr lvl="0"/>
            <a:r>
              <a:rPr lang="en-US" sz="4400" dirty="0" smtClean="0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13" y="3038475"/>
            <a:ext cx="11261725" cy="6572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 b="1"/>
            </a:lvl1pPr>
          </a:lstStyle>
          <a:p>
            <a:pPr lvl="0"/>
            <a:r>
              <a:rPr lang="en-US" sz="440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38785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808738"/>
            <a:ext cx="12198350" cy="5644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54000" rIns="108000" bIns="54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17513" y="2362200"/>
            <a:ext cx="11261725" cy="676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/>
            </a:lvl1pPr>
          </a:lstStyle>
          <a:p>
            <a:pPr lvl="0"/>
            <a:r>
              <a:rPr lang="en-US" sz="4400" dirty="0" smtClean="0"/>
              <a:t>Title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13" y="3038475"/>
            <a:ext cx="11261725" cy="6572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 b="1"/>
            </a:lvl1pPr>
          </a:lstStyle>
          <a:p>
            <a:pPr lvl="0"/>
            <a:r>
              <a:rPr lang="en-US" sz="440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1802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1763" y="316584"/>
            <a:ext cx="9627112" cy="3017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1763" y="621384"/>
            <a:ext cx="9627112" cy="30175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1763" y="1355723"/>
            <a:ext cx="5486400" cy="4937760"/>
          </a:xfrm>
          <a:prstGeom prst="rect">
            <a:avLst/>
          </a:prstGeom>
        </p:spPr>
        <p:txBody>
          <a:bodyPr/>
          <a:lstStyle>
            <a:lvl1pPr>
              <a:spcAft>
                <a:spcPts val="1000"/>
              </a:spcAft>
              <a:defRPr sz="1400"/>
            </a:lvl1pPr>
            <a:lvl2pPr marL="179388" indent="-177800">
              <a:spcAft>
                <a:spcPts val="1000"/>
              </a:spcAft>
              <a:buFont typeface="Wingdings" panose="05000000000000000000" pitchFamily="2" charset="2"/>
              <a:buChar char="§"/>
              <a:defRPr sz="1400"/>
            </a:lvl2pPr>
            <a:lvl3pPr marL="358775" indent="-177800">
              <a:spcAft>
                <a:spcPts val="1000"/>
              </a:spcAft>
              <a:buFont typeface="Wingdings" panose="05000000000000000000" pitchFamily="2" charset="2"/>
              <a:buChar char="§"/>
              <a:defRPr sz="1400"/>
            </a:lvl3pPr>
            <a:lvl4pPr marL="538163" indent="-177800">
              <a:spcAft>
                <a:spcPts val="1000"/>
              </a:spcAft>
              <a:buFont typeface="Wingdings" panose="05000000000000000000" pitchFamily="2" charset="2"/>
              <a:buChar char="§"/>
              <a:defRPr sz="1400"/>
            </a:lvl4pPr>
            <a:lvl5pPr marL="825500" indent="-285750">
              <a:spcAft>
                <a:spcPts val="1000"/>
              </a:spcAft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1763" y="316584"/>
            <a:ext cx="9627112" cy="3017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1763" y="621384"/>
            <a:ext cx="9627112" cy="30175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3096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ig bar down)" type="title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.knowledgent.com/wp-content/uploads/2015/05/40914076_thumbna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8350" cy="644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4614" y="3752348"/>
            <a:ext cx="11863743" cy="393083"/>
          </a:xfrm>
          <a:prstGeom prst="rect">
            <a:avLst/>
          </a:prstGeom>
          <a:solidFill>
            <a:srgbClr val="233746">
              <a:alpha val="65098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270000" tIns="18000" rIns="0" bIns="36000" numCol="1" anchor="b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tabLst/>
              <a:defRPr lang="en-US" sz="2000" baseline="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Click to add presentation subtitle</a:t>
            </a:r>
          </a:p>
        </p:txBody>
      </p:sp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4614" y="4142292"/>
            <a:ext cx="11863743" cy="1485567"/>
          </a:xfrm>
          <a:prstGeom prst="rect">
            <a:avLst/>
          </a:prstGeom>
          <a:solidFill>
            <a:srgbClr val="879BAA"/>
          </a:solidFill>
          <a:ln w="9525">
            <a:noFill/>
            <a:miter lim="800000"/>
            <a:headEnd/>
            <a:tailEnd/>
          </a:ln>
        </p:spPr>
        <p:txBody>
          <a:bodyPr vert="horz" wrap="square" lIns="270000" tIns="144000" rIns="370800" bIns="10800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4000" b="1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noProof="0" dirty="0" smtClean="0"/>
              <a:t>Click to add presentation title</a:t>
            </a:r>
            <a:br>
              <a:rPr lang="en-US" noProof="0" dirty="0" smtClean="0"/>
            </a:br>
            <a:endParaRPr lang="en-US" noProof="0" dirty="0" smtClean="0"/>
          </a:p>
        </p:txBody>
      </p:sp>
      <p:pic>
        <p:nvPicPr>
          <p:cNvPr id="7" name="Grafik 10" descr="SIE_Logo_Layer_Petrol_RGB_A3_76mm.w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172" y="-2"/>
            <a:ext cx="1729350" cy="9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72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rot="5400000">
            <a:off x="5893422" y="546353"/>
            <a:ext cx="416054" cy="12207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54000" rIns="108000" bIns="54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Text Box 133"/>
          <p:cNvSpPr txBox="1">
            <a:spLocks noChangeArrowheads="1"/>
          </p:cNvSpPr>
          <p:nvPr userDrawn="1"/>
        </p:nvSpPr>
        <p:spPr bwMode="auto">
          <a:xfrm>
            <a:off x="508349" y="6441946"/>
            <a:ext cx="1876424" cy="41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iemens Sans" pitchFamily="2" charset="0"/>
                <a:ea typeface="ＭＳ Ｐゴシック" pitchFamily="34" charset="-128"/>
                <a:cs typeface="+mn-cs"/>
              </a:rPr>
              <a:t>Page </a:t>
            </a:r>
            <a:fld id="{C668CEE9-9ED6-4427-A630-5B347F9EDF19}" type="slidenum">
              <a:rPr lang="en-US" sz="1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iemens Sans" pitchFamily="2" charset="0"/>
                <a:ea typeface="ＭＳ Ｐゴシック" pitchFamily="34" charset="-128"/>
                <a:cs typeface="+mn-cs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Siemens Sans" pitchFamily="2" charset="0"/>
                <a:ea typeface="ＭＳ Ｐゴシック" pitchFamily="34" charset="-128"/>
                <a:cs typeface="+mn-cs"/>
              </a:rPr>
              <a:t>	</a:t>
            </a:r>
            <a:endParaRPr lang="en-US" sz="1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Siemens Sans" pitchFamily="2" charset="0"/>
              <a:ea typeface="ＭＳ Ｐゴシック" pitchFamily="34" charset="-128"/>
            </a:endParaRPr>
          </a:p>
        </p:txBody>
      </p:sp>
      <p:pic>
        <p:nvPicPr>
          <p:cNvPr id="5" name="Picture 4" descr="sie_logo_petrol_rgb_2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15755" y="386218"/>
            <a:ext cx="1201583" cy="24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33"/>
          <p:cNvSpPr txBox="1">
            <a:spLocks noChangeArrowheads="1"/>
          </p:cNvSpPr>
          <p:nvPr userDrawn="1"/>
        </p:nvSpPr>
        <p:spPr bwMode="auto">
          <a:xfrm>
            <a:off x="2384773" y="6441946"/>
            <a:ext cx="2228850" cy="41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iemens Sans" pitchFamily="2" charset="0"/>
                <a:ea typeface="ＭＳ Ｐゴシック" pitchFamily="34" charset="-128"/>
                <a:cs typeface="+mn-cs"/>
              </a:rPr>
              <a:t>Aug </a:t>
            </a:r>
            <a:r>
              <a:rPr lang="en-US" sz="10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iemens Sans" pitchFamily="2" charset="0"/>
                <a:ea typeface="ＭＳ Ｐゴシック" pitchFamily="34" charset="-128"/>
                <a:cs typeface="+mn-cs"/>
              </a:rPr>
              <a:t>2016</a:t>
            </a:r>
            <a:endParaRPr lang="en-US" sz="1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Siemens Sans" pitchFamily="2" charset="0"/>
              <a:ea typeface="ＭＳ Ｐゴシック" pitchFamily="34" charset="-128"/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4613623" y="6441946"/>
            <a:ext cx="2425351" cy="41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iemens Sans" pitchFamily="2" charset="0"/>
                <a:ea typeface="ＭＳ Ｐゴシック" pitchFamily="34" charset="-128"/>
                <a:cs typeface="+mn-cs"/>
              </a:rPr>
              <a:t>User Experience,</a:t>
            </a:r>
            <a:r>
              <a:rPr lang="en-US" sz="1000" b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iemens Sans" pitchFamily="2" charset="0"/>
                <a:ea typeface="ＭＳ Ｐゴシック" pitchFamily="34" charset="-128"/>
                <a:cs typeface="+mn-cs"/>
              </a:rPr>
              <a:t> Princeton</a:t>
            </a:r>
            <a:endParaRPr lang="en-US" sz="1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Siemens Sans" pitchFamily="2" charset="0"/>
              <a:ea typeface="ＭＳ Ｐゴシック" pitchFamily="34" charset="-128"/>
            </a:endParaRPr>
          </a:p>
        </p:txBody>
      </p:sp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6934199" y="6441946"/>
            <a:ext cx="4745040" cy="41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/>
          <a:p>
            <a:pPr marL="0" marR="0" indent="0" algn="r" defTabSz="914400" rtl="0" eaLnBrk="1" fontAlgn="base" latinLnBrk="0" hangingPunct="1">
              <a:lnSpc>
                <a:spcPts val="1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iemens Sans" pitchFamily="2" charset="0"/>
                <a:ea typeface="ＭＳ Ｐゴシック" pitchFamily="34" charset="-128"/>
              </a:rPr>
              <a:t>Confidential © Siemens AG USA, Inc., 2016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2" r:id="rId3"/>
    <p:sldLayoutId id="2147483666" r:id="rId4"/>
    <p:sldLayoutId id="2147483667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Siemens Sans" pitchFamily="2" charset="0"/>
          <a:ea typeface="+mj-ea"/>
          <a:cs typeface="Siemens Sans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pitchFamily="34" charset="-128"/>
          <a:cs typeface="ＭＳ Ｐゴシック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pitchFamily="34" charset="-128"/>
        </a:defRPr>
      </a:lvl9pPr>
    </p:titleStyle>
    <p:bodyStyle>
      <a:lvl1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defRPr>
          <a:solidFill>
            <a:schemeClr val="tx1"/>
          </a:solidFill>
          <a:latin typeface="Siemens Sans" pitchFamily="2" charset="0"/>
          <a:ea typeface="+mn-ea"/>
          <a:cs typeface="Siemens Sans" pitchFamily="2" charset="0"/>
        </a:defRPr>
      </a:lvl1pPr>
      <a:lvl2pPr marL="179388" indent="-1778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defRPr>
          <a:solidFill>
            <a:schemeClr val="tx1"/>
          </a:solidFill>
          <a:latin typeface="Siemens Sans" pitchFamily="2" charset="0"/>
          <a:ea typeface="+mn-ea"/>
          <a:cs typeface="Siemens Sans" pitchFamily="2" charset="0"/>
        </a:defRPr>
      </a:lvl2pPr>
      <a:lvl3pPr marL="358775" indent="-1778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defRPr>
          <a:solidFill>
            <a:schemeClr val="tx1"/>
          </a:solidFill>
          <a:latin typeface="Siemens Sans" pitchFamily="2" charset="0"/>
          <a:ea typeface="+mn-ea"/>
          <a:cs typeface="Siemens Sans" pitchFamily="2" charset="0"/>
        </a:defRPr>
      </a:lvl3pPr>
      <a:lvl4pPr marL="538163" indent="-1778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defRPr>
          <a:solidFill>
            <a:schemeClr val="tx1"/>
          </a:solidFill>
          <a:latin typeface="Siemens Sans" pitchFamily="2" charset="0"/>
          <a:ea typeface="+mn-ea"/>
          <a:cs typeface="Siemens Sans" pitchFamily="2" charset="0"/>
        </a:defRPr>
      </a:lvl4pPr>
      <a:lvl5pPr marL="717550" indent="-1778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defRPr>
          <a:solidFill>
            <a:schemeClr val="tx1"/>
          </a:solidFill>
          <a:latin typeface="Siemens Sans" pitchFamily="2" charset="0"/>
          <a:ea typeface="+mn-ea"/>
          <a:cs typeface="Siemens Sans" pitchFamily="2" charset="0"/>
        </a:defRPr>
      </a:lvl5pPr>
      <a:lvl6pPr marL="11747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defRPr>
          <a:solidFill>
            <a:schemeClr val="tx1"/>
          </a:solidFill>
          <a:latin typeface="+mn-lt"/>
          <a:ea typeface="+mn-ea"/>
        </a:defRPr>
      </a:lvl6pPr>
      <a:lvl7pPr marL="16319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defRPr>
          <a:solidFill>
            <a:schemeClr val="tx1"/>
          </a:solidFill>
          <a:latin typeface="+mn-lt"/>
          <a:ea typeface="+mn-ea"/>
        </a:defRPr>
      </a:lvl7pPr>
      <a:lvl8pPr marL="20891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defRPr>
          <a:solidFill>
            <a:schemeClr val="tx1"/>
          </a:solidFill>
          <a:latin typeface="+mn-lt"/>
          <a:ea typeface="+mn-ea"/>
        </a:defRPr>
      </a:lvl8pPr>
      <a:lvl9pPr marL="25463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34614" y="4142291"/>
            <a:ext cx="11863743" cy="2087059"/>
          </a:xfrm>
          <a:gradFill flip="none" rotWithShape="1">
            <a:gsLst>
              <a:gs pos="0">
                <a:srgbClr val="879BAA">
                  <a:shade val="30000"/>
                  <a:satMod val="115000"/>
                </a:srgbClr>
              </a:gs>
              <a:gs pos="50000">
                <a:srgbClr val="879BAA">
                  <a:shade val="67500"/>
                  <a:satMod val="115000"/>
                </a:srgbClr>
              </a:gs>
              <a:gs pos="100000">
                <a:srgbClr val="879BA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txBody>
          <a:bodyPr tIns="91440"/>
          <a:lstStyle/>
          <a:p>
            <a:r>
              <a:rPr lang="en-US" sz="300" dirty="0" smtClean="0">
                <a:latin typeface="Helvetica" pitchFamily="34" charset="0"/>
              </a:rPr>
              <a:t/>
            </a:r>
            <a:br>
              <a:rPr lang="en-US" sz="300" dirty="0" smtClean="0">
                <a:latin typeface="Helvetica" pitchFamily="34" charset="0"/>
              </a:rPr>
            </a:br>
            <a:r>
              <a:rPr lang="en-US" sz="300" dirty="0" smtClean="0">
                <a:latin typeface="Helvetica" pitchFamily="34" charset="0"/>
              </a:rPr>
              <a:t/>
            </a:r>
            <a:br>
              <a:rPr lang="en-US" sz="300" dirty="0" smtClean="0">
                <a:latin typeface="Helvetica" pitchFamily="34" charset="0"/>
              </a:rPr>
            </a:br>
            <a:r>
              <a:rPr lang="en-US" sz="300" dirty="0">
                <a:latin typeface="Helvetica" pitchFamily="34" charset="0"/>
              </a:rPr>
              <a:t/>
            </a:r>
            <a:br>
              <a:rPr lang="en-US" sz="300" dirty="0">
                <a:latin typeface="Helvetica" pitchFamily="34" charset="0"/>
              </a:rPr>
            </a:br>
            <a:r>
              <a:rPr lang="en-US" sz="300" dirty="0" smtClean="0">
                <a:latin typeface="Helvetica" pitchFamily="34" charset="0"/>
              </a:rPr>
              <a:t/>
            </a:r>
            <a:br>
              <a:rPr lang="en-US" sz="300" dirty="0" smtClean="0">
                <a:latin typeface="Helvetica" pitchFamily="34" charset="0"/>
              </a:rPr>
            </a:br>
            <a:r>
              <a:rPr lang="en-US" sz="300" dirty="0">
                <a:latin typeface="Helvetica" pitchFamily="34" charset="0"/>
              </a:rPr>
              <a:t/>
            </a:r>
            <a:br>
              <a:rPr lang="en-US" sz="300" dirty="0">
                <a:latin typeface="Helvetica" pitchFamily="34" charset="0"/>
              </a:rPr>
            </a:br>
            <a:r>
              <a:rPr lang="en-US" sz="2800" b="0" dirty="0" smtClean="0">
                <a:latin typeface="Helvetica" pitchFamily="34" charset="0"/>
              </a:rPr>
              <a:t>Research of Machine Learning in User Experience Field</a:t>
            </a:r>
            <a:r>
              <a:rPr lang="en-US" sz="500" b="0" dirty="0" smtClean="0">
                <a:latin typeface="Helvetica" pitchFamily="34" charset="0"/>
              </a:rPr>
              <a:t/>
            </a:r>
            <a:br>
              <a:rPr lang="en-US" sz="500" b="0" dirty="0" smtClean="0">
                <a:latin typeface="Helvetica" pitchFamily="34" charset="0"/>
              </a:rPr>
            </a:br>
            <a:r>
              <a:rPr lang="en-US" sz="1400" b="0" dirty="0" smtClean="0">
                <a:latin typeface="Helvetica" pitchFamily="34" charset="0"/>
              </a:rPr>
              <a:t/>
            </a:r>
            <a:br>
              <a:rPr lang="en-US" sz="1400" b="0" dirty="0" smtClean="0">
                <a:latin typeface="Helvetica" pitchFamily="34" charset="0"/>
              </a:rPr>
            </a:br>
            <a:r>
              <a:rPr lang="en-US" sz="1400" b="0" dirty="0">
                <a:latin typeface="Helvetica" pitchFamily="34" charset="0"/>
              </a:rPr>
              <a:t/>
            </a:r>
            <a:br>
              <a:rPr lang="en-US" sz="1400" b="0" dirty="0">
                <a:latin typeface="Helvetica" pitchFamily="34" charset="0"/>
              </a:rPr>
            </a:br>
            <a:r>
              <a:rPr lang="en-US" sz="1400" b="0" dirty="0" smtClean="0">
                <a:latin typeface="Helvetica" pitchFamily="34" charset="0"/>
              </a:rPr>
              <a:t>AUG, 16</a:t>
            </a:r>
            <a:r>
              <a:rPr lang="en-US" sz="1400" b="0" baseline="30000" dirty="0" smtClean="0">
                <a:latin typeface="Helvetica" pitchFamily="34" charset="0"/>
              </a:rPr>
              <a:t>th</a:t>
            </a:r>
            <a:r>
              <a:rPr lang="en-US" sz="1400" b="0" dirty="0" smtClean="0">
                <a:latin typeface="Helvetica" pitchFamily="34" charset="0"/>
              </a:rPr>
              <a:t> , 2016</a:t>
            </a:r>
            <a:br>
              <a:rPr lang="en-US" sz="1400" b="0" dirty="0" smtClean="0">
                <a:latin typeface="Helvetica" pitchFamily="34" charset="0"/>
              </a:rPr>
            </a:br>
            <a:r>
              <a:rPr lang="en-US" sz="1400" b="0" dirty="0" smtClean="0">
                <a:latin typeface="Helvetica" pitchFamily="34" charset="0"/>
              </a:rPr>
              <a:t>UEX Team – Princeton, NJ</a:t>
            </a:r>
            <a:endParaRPr lang="en-US" sz="1400" b="0" dirty="0">
              <a:latin typeface="Helvetica" pitchFamily="34" charset="0"/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>
                <a:latin typeface="Helvetica" pitchFamily="34" charset="0"/>
              </a:rPr>
              <a:t>Sam </a:t>
            </a:r>
            <a:r>
              <a:rPr lang="en-US" sz="1600" dirty="0" smtClean="0">
                <a:latin typeface="Helvetica" pitchFamily="34" charset="0"/>
              </a:rPr>
              <a:t>Zheng, Dou Qi, Baoxiang Wang, Tongfang Sun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4421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273289"/>
            <a:ext cx="5171440" cy="25391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Photo aesthetics rating with </a:t>
            </a:r>
            <a:r>
              <a:rPr lang="en-US" sz="1600" kern="0" dirty="0">
                <a:latin typeface="Siemens Sans" pitchFamily="2" charset="0"/>
                <a:sym typeface="Wingdings" panose="05000000000000000000" pitchFamily="2" charset="2"/>
              </a:rPr>
              <a:t>deep learning 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features from convolutional neural 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networks</a:t>
            </a:r>
          </a:p>
          <a:p>
            <a:pPr marL="285750" indent="-285750"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>
                <a:latin typeface="Siemens Sans" pitchFamily="2" charset="0"/>
                <a:sym typeface="Wingdings" panose="05000000000000000000" pitchFamily="2" charset="2"/>
              </a:rPr>
              <a:t>Deep multi-patch aggregation network for image style, aesthetics, and quality </a:t>
            </a: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estimation, </a:t>
            </a:r>
            <a:r>
              <a:rPr lang="en-US" sz="1200" b="0" i="1" kern="0" dirty="0" smtClean="0">
                <a:latin typeface="Siemens Sans" pitchFamily="2" charset="0"/>
                <a:sym typeface="Wingdings" panose="05000000000000000000" pitchFamily="2" charset="2"/>
              </a:rPr>
              <a:t>Lu </a:t>
            </a:r>
            <a:r>
              <a:rPr lang="en-US" sz="1200" b="0" i="1" kern="0" dirty="0">
                <a:latin typeface="Siemens Sans" pitchFamily="2" charset="0"/>
                <a:sym typeface="Wingdings" panose="05000000000000000000" pitchFamily="2" charset="2"/>
              </a:rPr>
              <a:t>et al. </a:t>
            </a:r>
            <a:r>
              <a:rPr lang="en-US" sz="1200" b="0" i="1" kern="0" dirty="0" smtClean="0">
                <a:latin typeface="Siemens Sans" pitchFamily="2" charset="0"/>
                <a:sym typeface="Wingdings" panose="05000000000000000000" pitchFamily="2" charset="2"/>
              </a:rPr>
              <a:t>ICCV’15</a:t>
            </a:r>
          </a:p>
          <a:p>
            <a:pPr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endParaRPr lang="en-US" sz="1200" b="0" i="1" kern="0" dirty="0" smtClean="0">
              <a:latin typeface="Siemens Sans" pitchFamily="2" charset="0"/>
              <a:sym typeface="Wingdings" panose="05000000000000000000" pitchFamily="2" charset="2"/>
            </a:endParaRPr>
          </a:p>
          <a:p>
            <a:pPr marL="285750" indent="-285750"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>
                <a:latin typeface="Siemens Sans" pitchFamily="2" charset="0"/>
                <a:sym typeface="Wingdings" panose="05000000000000000000" pitchFamily="2" charset="2"/>
              </a:rPr>
              <a:t>Photo aesthetics ranking networks with attributes and content </a:t>
            </a: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adaptation, </a:t>
            </a:r>
            <a:r>
              <a:rPr lang="en-US" sz="1200" b="0" i="1" kern="0" dirty="0" smtClean="0">
                <a:latin typeface="Siemens Sans" pitchFamily="2" charset="0"/>
                <a:sym typeface="Wingdings" panose="05000000000000000000" pitchFamily="2" charset="2"/>
              </a:rPr>
              <a:t>Kong </a:t>
            </a:r>
            <a:r>
              <a:rPr lang="en-US" sz="1200" b="0" i="1" kern="0" dirty="0">
                <a:latin typeface="Siemens Sans" pitchFamily="2" charset="0"/>
                <a:sym typeface="Wingdings" panose="05000000000000000000" pitchFamily="2" charset="2"/>
              </a:rPr>
              <a:t>et al. </a:t>
            </a:r>
            <a:r>
              <a:rPr lang="en-US" sz="1200" b="0" i="1" kern="0" dirty="0" smtClean="0">
                <a:latin typeface="Siemens Sans" pitchFamily="2" charset="0"/>
                <a:sym typeface="Wingdings" panose="05000000000000000000" pitchFamily="2" charset="2"/>
              </a:rPr>
              <a:t>ECCV’17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60" y="2273289"/>
            <a:ext cx="5294630" cy="270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43040" y="500862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>
                <a:latin typeface="Siemens Sans" pitchFamily="2" charset="0"/>
              </a:rPr>
              <a:t>Low Quality</a:t>
            </a:r>
            <a:endParaRPr lang="en-US" sz="1200" b="0" dirty="0">
              <a:latin typeface="Siemens Sans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93200" y="502252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>
                <a:latin typeface="Siemens Sans" pitchFamily="2" charset="0"/>
              </a:rPr>
              <a:t>High Quality</a:t>
            </a:r>
            <a:endParaRPr lang="en-US" sz="1200" b="0" dirty="0">
              <a:latin typeface="Siemens Sans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77680" y="5334337"/>
            <a:ext cx="1753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1" dirty="0" smtClean="0">
                <a:latin typeface="Siemens Sans" pitchFamily="2" charset="0"/>
              </a:rPr>
              <a:t>Lu et al. ICCV’15</a:t>
            </a:r>
            <a:endParaRPr lang="en-US" sz="1200" b="0" i="1" dirty="0">
              <a:latin typeface="Siemen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2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www.darby.ca/wp-content/uploads/2012/02/DarbySiebenPintere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560" y="1571804"/>
            <a:ext cx="2171810" cy="127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pic>
        <p:nvPicPr>
          <p:cNvPr id="11274" name="Picture 10" descr="http://purelybranded.com/wp-content/uploads/2012/10/Nike-Facebook-P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74" y="1780648"/>
            <a:ext cx="2234170" cy="121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09320" y="2517129"/>
            <a:ext cx="4587240" cy="13644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kern="0" dirty="0" smtClean="0">
                <a:latin typeface="Siemens Sans" pitchFamily="2" charset="0"/>
                <a:sym typeface="Wingdings" panose="05000000000000000000" pitchFamily="2" charset="2"/>
              </a:rPr>
              <a:t>Deep Neural Network</a:t>
            </a:r>
          </a:p>
          <a:p>
            <a:pPr marL="285750" indent="-285750"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Learn webpage aesthetics from big data</a:t>
            </a:r>
          </a:p>
          <a:p>
            <a:pPr marL="285750" indent="-285750"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Rate new webpages automatically</a:t>
            </a:r>
            <a:endParaRPr lang="en-US" sz="1200" b="0" kern="0" dirty="0" smtClean="0">
              <a:latin typeface="Siemens Sans" pitchFamily="2" charset="0"/>
              <a:sym typeface="Wingdings" panose="05000000000000000000" pitchFamily="2" charset="2"/>
            </a:endParaRPr>
          </a:p>
        </p:txBody>
      </p:sp>
      <p:pic>
        <p:nvPicPr>
          <p:cNvPr id="11266" name="Picture 2" descr="http://69k5g44keul14olkf3yr9kx1.wpengine.netdna-cdn.com/wp-content/uploads/2014/11/Screen-Shot-2014-11-02-at-10.17.56-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96" y="2210865"/>
            <a:ext cx="2448560" cy="12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z003nefs\Desktop\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85" y="4433602"/>
            <a:ext cx="1268412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z003nefs\Desktop\h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175" y="4433602"/>
            <a:ext cx="2434590" cy="12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>
            <a:off x="7081520" y="3525520"/>
            <a:ext cx="0" cy="73152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endCxn id="11276" idx="1"/>
          </p:cNvCxnSpPr>
          <p:nvPr/>
        </p:nvCxnSpPr>
        <p:spPr bwMode="auto">
          <a:xfrm>
            <a:off x="7904480" y="5069632"/>
            <a:ext cx="861695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380480" y="5754785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>
                <a:latin typeface="Siemens Sans" pitchFamily="2" charset="0"/>
              </a:rPr>
              <a:t>CNN algorithm</a:t>
            </a:r>
            <a:endParaRPr lang="en-US" sz="1200" b="0" dirty="0">
              <a:latin typeface="Siemens Sans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52204" y="575462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>
                <a:latin typeface="Siemens Sans" pitchFamily="2" charset="0"/>
              </a:rPr>
              <a:t>Rating</a:t>
            </a:r>
            <a:endParaRPr lang="en-US" sz="1200" b="0" dirty="0">
              <a:latin typeface="Siemens Sans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36684" y="2351636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>
                <a:latin typeface="Siemens Sans" pitchFamily="2" charset="0"/>
              </a:rPr>
              <a:t>Webpages</a:t>
            </a:r>
            <a:endParaRPr lang="en-US" sz="1200" b="0" dirty="0">
              <a:latin typeface="Siemen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1705978"/>
            <a:ext cx="4587240" cy="9130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kern="0" dirty="0" smtClean="0">
                <a:latin typeface="Siemens Sans" pitchFamily="2" charset="0"/>
                <a:sym typeface="Wingdings" panose="05000000000000000000" pitchFamily="2" charset="2"/>
              </a:rPr>
              <a:t>Deep Neural Network</a:t>
            </a:r>
          </a:p>
          <a:p>
            <a:pPr marL="285750" indent="-285750"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11 layer convolutional neural networks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895601"/>
            <a:ext cx="3279930" cy="284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52" y="0"/>
            <a:ext cx="1892648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1705978"/>
            <a:ext cx="4699000" cy="30828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kern="0" dirty="0" smtClean="0">
                <a:latin typeface="Siemens Sans" pitchFamily="2" charset="0"/>
                <a:sym typeface="Wingdings" panose="05000000000000000000" pitchFamily="2" charset="2"/>
              </a:rPr>
              <a:t>Deep Neural Network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11 layer convolutional neural networks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Regression to an output rating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Minimize Euclidean distance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endParaRPr lang="en-US" sz="1400" b="0" kern="0" dirty="0">
              <a:latin typeface="Siemens Sans" pitchFamily="2" charset="0"/>
              <a:sym typeface="Wingdings" panose="05000000000000000000" pitchFamily="2" charset="2"/>
            </a:endParaRP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endParaRPr lang="en-US" sz="1400" b="0" kern="0" dirty="0" smtClean="0">
              <a:latin typeface="Siemens Sans" pitchFamily="2" charset="0"/>
              <a:sym typeface="Wingdings" panose="05000000000000000000" pitchFamily="2" charset="2"/>
            </a:endParaRP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endParaRPr lang="en-US" sz="1400" b="0" kern="0" dirty="0" smtClean="0">
              <a:latin typeface="Siemens Sans" pitchFamily="2" charset="0"/>
              <a:sym typeface="Wingdings" panose="05000000000000000000" pitchFamily="2" charset="2"/>
            </a:endParaRP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Stochastic gradient descent to update weights</a:t>
            </a:r>
            <a:r>
              <a:rPr lang="en-US" sz="1400" b="0" kern="0" dirty="0">
                <a:latin typeface="Siemens Sans" pitchFamily="2" charset="0"/>
                <a:sym typeface="Wingdings" panose="05000000000000000000" pitchFamily="2" charset="2"/>
              </a:rPr>
              <a:t> </a:t>
            </a: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in optimization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89665"/>
            <a:ext cx="1811020" cy="6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52" y="10160"/>
            <a:ext cx="1892648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019023"/>
            <a:ext cx="4455160" cy="15542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iemens Sans" pitchFamily="2" charset="0"/>
              </a:rPr>
              <a:t>Linear regression </a:t>
            </a:r>
            <a:r>
              <a:rPr lang="en-US" sz="1600" dirty="0">
                <a:latin typeface="Siemens Sans" pitchFamily="2" charset="0"/>
              </a:rPr>
              <a:t>(</a:t>
            </a:r>
            <a:r>
              <a:rPr lang="en-US" sz="1600" i="1" u="sng" dirty="0">
                <a:latin typeface="Siemens Sans" pitchFamily="2" charset="0"/>
              </a:rPr>
              <a:t>baseline </a:t>
            </a:r>
            <a:r>
              <a:rPr lang="en-US" sz="1600" i="1" u="sng" dirty="0" smtClean="0">
                <a:latin typeface="Siemens Sans" pitchFamily="2" charset="0"/>
              </a:rPr>
              <a:t>comparison</a:t>
            </a:r>
            <a:r>
              <a:rPr lang="en-US" sz="1600" dirty="0" smtClean="0">
                <a:latin typeface="Siemens Sans" pitchFamily="2" charset="0"/>
              </a:rPr>
              <a:t>)</a:t>
            </a:r>
          </a:p>
          <a:p>
            <a:endParaRPr lang="en-US" sz="1600" b="0" dirty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hand-crafted </a:t>
            </a:r>
            <a:r>
              <a:rPr lang="en-US" sz="1400" b="0" dirty="0">
                <a:latin typeface="Siemens Sans" pitchFamily="2" charset="0"/>
              </a:rPr>
              <a:t>complexity and </a:t>
            </a:r>
            <a:r>
              <a:rPr lang="en-US" sz="1400" b="0" dirty="0" smtClean="0">
                <a:latin typeface="Siemens Sans" pitchFamily="2" charset="0"/>
              </a:rPr>
              <a:t>colorfulness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Rate, colorfulness and complexity </a:t>
            </a:r>
            <a:r>
              <a:rPr lang="en-US" sz="1400" i="1" dirty="0" smtClean="0">
                <a:latin typeface="Siemens Sans" pitchFamily="2" charset="0"/>
              </a:rPr>
              <a:t>Pearson Correlation </a:t>
            </a:r>
            <a:endParaRPr lang="en-US" sz="1400" i="1" dirty="0">
              <a:latin typeface="Siemens Sans" pitchFamily="2" charset="0"/>
            </a:endParaRP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5" name="Picture 3" descr="C:\Users\z003nefs\Desktop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81323"/>
            <a:ext cx="5577522" cy="398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z003nefs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3" y="3908575"/>
            <a:ext cx="2462213" cy="107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262863"/>
            <a:ext cx="4455160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iemens Sans" pitchFamily="2" charset="0"/>
              </a:rPr>
              <a:t>Linear regression </a:t>
            </a:r>
            <a:r>
              <a:rPr lang="en-US" sz="1600" dirty="0">
                <a:latin typeface="Siemens Sans" pitchFamily="2" charset="0"/>
              </a:rPr>
              <a:t>(</a:t>
            </a:r>
            <a:r>
              <a:rPr lang="en-US" sz="1600" i="1" u="sng" dirty="0">
                <a:latin typeface="Siemens Sans" pitchFamily="2" charset="0"/>
              </a:rPr>
              <a:t>baseline </a:t>
            </a:r>
            <a:r>
              <a:rPr lang="en-US" sz="1600" i="1" u="sng" dirty="0" smtClean="0">
                <a:latin typeface="Siemens Sans" pitchFamily="2" charset="0"/>
              </a:rPr>
              <a:t>comparison</a:t>
            </a:r>
            <a:r>
              <a:rPr lang="en-US" sz="1600" dirty="0" smtClean="0">
                <a:latin typeface="Siemens Sans" pitchFamily="2" charset="0"/>
              </a:rPr>
              <a:t>)</a:t>
            </a:r>
          </a:p>
          <a:p>
            <a:endParaRPr lang="en-US" sz="1600" b="0" dirty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Build fixed normal linear regression to find correlation </a:t>
            </a:r>
            <a:endParaRPr lang="en-US" sz="1400" i="1" dirty="0">
              <a:latin typeface="Siemens Sans" pitchFamily="2" charset="0"/>
            </a:endParaRP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8" name="Picture 10" descr="C:\Users\z003nefs\Deskto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" y="3674588"/>
            <a:ext cx="3490913" cy="48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9" name="Picture 11" descr="C:\Users\z003nefs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2050278"/>
            <a:ext cx="4395758" cy="324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9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262863"/>
            <a:ext cx="4455160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iemens Sans" pitchFamily="2" charset="0"/>
              </a:rPr>
              <a:t>Linear regression </a:t>
            </a:r>
            <a:r>
              <a:rPr lang="en-US" sz="1600" dirty="0">
                <a:latin typeface="Siemens Sans" pitchFamily="2" charset="0"/>
              </a:rPr>
              <a:t>(</a:t>
            </a:r>
            <a:r>
              <a:rPr lang="en-US" sz="1600" i="1" u="sng" dirty="0">
                <a:latin typeface="Siemens Sans" pitchFamily="2" charset="0"/>
              </a:rPr>
              <a:t>baseline </a:t>
            </a:r>
            <a:r>
              <a:rPr lang="en-US" sz="1600" i="1" u="sng" dirty="0" smtClean="0">
                <a:latin typeface="Siemens Sans" pitchFamily="2" charset="0"/>
              </a:rPr>
              <a:t>comparison</a:t>
            </a:r>
            <a:r>
              <a:rPr lang="en-US" sz="1600" dirty="0" smtClean="0">
                <a:latin typeface="Siemens Sans" pitchFamily="2" charset="0"/>
              </a:rPr>
              <a:t>)</a:t>
            </a:r>
          </a:p>
          <a:p>
            <a:endParaRPr lang="en-US" sz="1600" b="0" dirty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Build fixed normal linear regression to find correlation </a:t>
            </a:r>
            <a:endParaRPr lang="en-US" sz="1400" i="1" dirty="0">
              <a:latin typeface="Siemens Sans" pitchFamily="2" charset="0"/>
            </a:endParaRP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8" name="Picture 10" descr="C:\Users\z003nefs\Deskto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" y="3674588"/>
            <a:ext cx="3490913" cy="48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z003nefs\Desktop\download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032" y="1711114"/>
            <a:ext cx="5469278" cy="39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262863"/>
            <a:ext cx="4455160" cy="220060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iemens Sans" pitchFamily="2" charset="0"/>
              </a:rPr>
              <a:t>Dataset</a:t>
            </a:r>
          </a:p>
          <a:p>
            <a:endParaRPr lang="en-US" sz="1600" b="0" dirty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398 webpages (languages of English and Foreign)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300 training (75.4%), 38 validation (9.5%), 60 testing (15%)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Users rating from 40000 people, averagely each webpage received 1000 ratings</a:t>
            </a: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58" name="Picture 2" descr="C:\Users\z003nefs\Desktop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502" y="2262863"/>
            <a:ext cx="4979048" cy="298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8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106603"/>
            <a:ext cx="4455160" cy="329320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iemens Sans" pitchFamily="2" charset="0"/>
              </a:rPr>
              <a:t>Network Training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Fine-tune  </a:t>
            </a:r>
            <a:r>
              <a:rPr lang="en-US" sz="1400" i="1" dirty="0" err="1" smtClean="0">
                <a:latin typeface="Siemens Sans" pitchFamily="2" charset="0"/>
              </a:rPr>
              <a:t>CaffeNet</a:t>
            </a:r>
            <a:r>
              <a:rPr lang="en-US" sz="1400" b="0" dirty="0" smtClean="0">
                <a:latin typeface="Siemens Sans" pitchFamily="2" charset="0"/>
              </a:rPr>
              <a:t>  pre-trained on Flickr dataset for image style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Initialize the first two convolutional layers</a:t>
            </a:r>
          </a:p>
          <a:p>
            <a:pPr>
              <a:lnSpc>
                <a:spcPct val="150000"/>
              </a:lnSpc>
            </a:pPr>
            <a:endParaRPr lang="en-US" sz="1400" b="0" dirty="0">
              <a:latin typeface="Siemens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Siemens Sans" pitchFamily="2" charset="0"/>
              </a:rPr>
              <a:t>Sampling Strategy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Use average rating from users (overfitting)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Use all ratings from users (too much noise)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Remove rating outliers (bias)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Randomly sample user ratings</a:t>
            </a: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2" name="Picture 2" descr="C:\Users\z003nefs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04" y="1656080"/>
            <a:ext cx="4860646" cy="45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1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807604"/>
            <a:ext cx="4607560" cy="15542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iemens Sans" pitchFamily="2" charset="0"/>
              </a:rPr>
              <a:t>Quantitative Evaluation metric</a:t>
            </a:r>
          </a:p>
          <a:p>
            <a:endParaRPr lang="en-US" sz="1600" dirty="0" smtClean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Pearson correlation r: measurement of the linear relationship between our prediction results and users’ ratings</a:t>
            </a: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618480" y="2807604"/>
            <a:ext cx="5791252" cy="1778602"/>
            <a:chOff x="5176850" y="2885401"/>
            <a:chExt cx="5954700" cy="18288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7" t="5938" r="69250" b="51772"/>
            <a:stretch/>
          </p:blipFill>
          <p:spPr>
            <a:xfrm>
              <a:off x="5176850" y="2885401"/>
              <a:ext cx="1812373" cy="1828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76" t="5938" r="36082" b="51772"/>
            <a:stretch/>
          </p:blipFill>
          <p:spPr>
            <a:xfrm>
              <a:off x="7128839" y="2885401"/>
              <a:ext cx="1908193" cy="1828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" t="52406" r="65666" b="4165"/>
            <a:stretch/>
          </p:blipFill>
          <p:spPr>
            <a:xfrm>
              <a:off x="9121469" y="2885401"/>
              <a:ext cx="2010081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29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Machine Learning (ML)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94080" y="1910080"/>
            <a:ext cx="4754880" cy="14516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“</a:t>
            </a:r>
            <a:r>
              <a:rPr lang="en-US" sz="1600" kern="0" dirty="0" smtClean="0">
                <a:latin typeface="Siemens Sans" pitchFamily="2" charset="0"/>
                <a:sym typeface="Wingdings" panose="05000000000000000000" pitchFamily="2" charset="2"/>
              </a:rPr>
              <a:t>Machine </a:t>
            </a:r>
            <a:r>
              <a:rPr lang="en-US" sz="1600" kern="0" dirty="0">
                <a:latin typeface="Siemens Sans" pitchFamily="2" charset="0"/>
                <a:sym typeface="Wingdings" panose="05000000000000000000" pitchFamily="2" charset="2"/>
              </a:rPr>
              <a:t>learning 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is a subfield of computer 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science 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that evolved from the study of </a:t>
            </a:r>
            <a:r>
              <a:rPr lang="en-US" sz="1600" kern="0" dirty="0">
                <a:latin typeface="Siemens Sans" pitchFamily="2" charset="0"/>
                <a:sym typeface="Wingdings" panose="05000000000000000000" pitchFamily="2" charset="2"/>
              </a:rPr>
              <a:t>pattern recognition 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and </a:t>
            </a:r>
            <a:r>
              <a:rPr lang="en-US" sz="1600" kern="0" dirty="0">
                <a:latin typeface="Siemens Sans" pitchFamily="2" charset="0"/>
                <a:sym typeface="Wingdings" panose="05000000000000000000" pitchFamily="2" charset="2"/>
              </a:rPr>
              <a:t>computational learning theory 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in artificial intelligence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.” </a:t>
            </a:r>
          </a:p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	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				</a:t>
            </a:r>
            <a:r>
              <a:rPr lang="en-US" sz="1400" b="0" i="1" kern="0" dirty="0" smtClean="0">
                <a:latin typeface="Siemens Sans" pitchFamily="2" charset="0"/>
                <a:sym typeface="Wingdings" panose="05000000000000000000" pitchFamily="2" charset="2"/>
              </a:rPr>
              <a:t>- Wiki</a:t>
            </a:r>
            <a:endParaRPr lang="en-US" sz="1400" b="0" i="1" kern="0" dirty="0" smtClean="0">
              <a:solidFill>
                <a:schemeClr val="tx1"/>
              </a:solidFill>
              <a:latin typeface="Siemens Sans" pitchFamily="2" charset="0"/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4080" y="4165600"/>
            <a:ext cx="4754880" cy="9284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“Field 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of study that gives computers the </a:t>
            </a:r>
            <a:r>
              <a:rPr lang="en-US" sz="1600" kern="0" dirty="0">
                <a:latin typeface="Siemens Sans" pitchFamily="2" charset="0"/>
                <a:sym typeface="Wingdings" panose="05000000000000000000" pitchFamily="2" charset="2"/>
              </a:rPr>
              <a:t>ability to learn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 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without being explicitly programmed.” </a:t>
            </a:r>
          </a:p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400" b="0" kern="0" dirty="0">
                <a:latin typeface="Siemens Sans" pitchFamily="2" charset="0"/>
                <a:sym typeface="Wingdings" panose="05000000000000000000" pitchFamily="2" charset="2"/>
              </a:rPr>
              <a:t>	</a:t>
            </a:r>
            <a:r>
              <a:rPr lang="en-US" sz="1400" b="0" kern="0" dirty="0" smtClean="0">
                <a:latin typeface="Siemens Sans" pitchFamily="2" charset="0"/>
                <a:sym typeface="Wingdings" panose="05000000000000000000" pitchFamily="2" charset="2"/>
              </a:rPr>
              <a:t>		</a:t>
            </a:r>
            <a:r>
              <a:rPr lang="en-US" sz="1400" b="0" i="1" kern="0" dirty="0" smtClean="0">
                <a:latin typeface="Siemens Sans" pitchFamily="2" charset="0"/>
                <a:sym typeface="Wingdings" panose="05000000000000000000" pitchFamily="2" charset="2"/>
              </a:rPr>
              <a:t>- Arthur Samuel, in 1959</a:t>
            </a:r>
            <a:endParaRPr lang="en-US" sz="1400" b="0" i="1" kern="0" dirty="0" smtClean="0">
              <a:solidFill>
                <a:schemeClr val="tx1"/>
              </a:solidFill>
              <a:latin typeface="Siemens Sans" pitchFamily="2" charset="0"/>
              <a:sym typeface="Wingdings" panose="05000000000000000000" pitchFamily="2" charset="2"/>
            </a:endParaRPr>
          </a:p>
        </p:txBody>
      </p:sp>
      <p:pic>
        <p:nvPicPr>
          <p:cNvPr id="2050" name="Picture 2" descr="https://media.licdn.com/mpr/mpr/shrinknp_400_400/AAEAAQAAAAAAAAIQAAAAJGQ5NGRkNWRjLTE3Y2ItNDgwMC1iZDY2LWJjNGRlYjhlNjhiM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14" y="2146934"/>
            <a:ext cx="2841625" cy="28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7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3368570"/>
            <a:ext cx="391668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iemens Sans" pitchFamily="2" charset="0"/>
              </a:rPr>
              <a:t>Scatter plots of prediction results</a:t>
            </a: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65838" y="1994943"/>
            <a:ext cx="5665712" cy="3765220"/>
            <a:chOff x="1177305" y="2144786"/>
            <a:chExt cx="6518895" cy="433221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305" y="2144786"/>
              <a:ext cx="6518895" cy="433221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752600" y="2779237"/>
              <a:ext cx="1600200" cy="3541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latin typeface="Siemens Sans" pitchFamily="2" charset="0"/>
                </a:rPr>
                <a:t>Ground Truth</a:t>
              </a:r>
              <a:endParaRPr lang="en-US" sz="1400" b="0" dirty="0">
                <a:latin typeface="Siemens Sans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8650" y="4066550"/>
              <a:ext cx="1600200" cy="3541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Siemens Sans" pitchFamily="2" charset="0"/>
                </a:rPr>
                <a:t>CNN</a:t>
              </a:r>
              <a:endParaRPr lang="en-US" sz="1400" b="0" dirty="0">
                <a:latin typeface="Siemens Sans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73105" y="5257800"/>
              <a:ext cx="1600200" cy="6020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Siemens Sans" pitchFamily="2" charset="0"/>
                </a:rPr>
                <a:t>Linear Regression</a:t>
              </a:r>
              <a:endParaRPr lang="en-US" sz="1400" b="0" dirty="0">
                <a:latin typeface="Siemens Sans" pitchFamily="2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16721" y="4415135"/>
              <a:ext cx="1088481" cy="478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0" i="1" u="sng" dirty="0" smtClean="0">
                  <a:latin typeface="Siemens Sans" pitchFamily="2" charset="0"/>
                </a:rPr>
                <a:t>r = 0.76</a:t>
              </a:r>
            </a:p>
            <a:p>
              <a:pPr algn="ctr"/>
              <a:r>
                <a:rPr lang="en-US" sz="1050" b="0" i="1" u="sng" dirty="0" smtClean="0">
                  <a:latin typeface="Siemens Sans" pitchFamily="2" charset="0"/>
                </a:rPr>
                <a:t>p &lt; 0.001</a:t>
              </a:r>
              <a:endParaRPr lang="en-US" sz="1050" b="0" i="1" u="sng" dirty="0">
                <a:latin typeface="Siemens Sans" pitchFamily="2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69960" y="5710535"/>
              <a:ext cx="1243481" cy="4780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0" i="1" u="sng" dirty="0" smtClean="0">
                  <a:latin typeface="Siemens Sans" pitchFamily="2" charset="0"/>
                </a:rPr>
                <a:t>r = 0.57</a:t>
              </a:r>
            </a:p>
            <a:p>
              <a:pPr algn="ctr"/>
              <a:r>
                <a:rPr lang="en-US" sz="1050" b="0" i="1" u="sng" dirty="0" smtClean="0">
                  <a:latin typeface="Siemens Sans" pitchFamily="2" charset="0"/>
                </a:rPr>
                <a:t> p &lt; 0.001</a:t>
              </a:r>
              <a:endParaRPr lang="en-US" sz="1050" b="0" i="1" u="sng" dirty="0">
                <a:latin typeface="Siemens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24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807604"/>
            <a:ext cx="4607560" cy="15542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iemens Sans" pitchFamily="2" charset="0"/>
              </a:rPr>
              <a:t>Examples of webpage rating prediction</a:t>
            </a:r>
          </a:p>
          <a:p>
            <a:endParaRPr lang="en-US" sz="1600" dirty="0" smtClean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Users’ rating: 4.44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CNN prediction: 4.35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Linear Regression: 4.13</a:t>
            </a: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144076"/>
            <a:ext cx="4883150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6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807604"/>
            <a:ext cx="4607560" cy="15542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iemens Sans" pitchFamily="2" charset="0"/>
              </a:rPr>
              <a:t>Examples of webpage rating prediction</a:t>
            </a:r>
          </a:p>
          <a:p>
            <a:endParaRPr lang="en-US" sz="1600" dirty="0" smtClean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Users’ rating: 5.14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CNN prediction: 4.43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Linear Regression: 4.26</a:t>
            </a: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75" y="2052320"/>
            <a:ext cx="4883573" cy="36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320" y="2807604"/>
            <a:ext cx="4607560" cy="15542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iemens Sans" pitchFamily="2" charset="0"/>
              </a:rPr>
              <a:t>Examples of webpage rating prediction</a:t>
            </a:r>
          </a:p>
          <a:p>
            <a:endParaRPr lang="en-US" sz="1600" dirty="0" smtClean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Users’ rating: 7.03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CNN prediction: 5.43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Linear Regression: 4.98</a:t>
            </a:r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2213644"/>
            <a:ext cx="4862829" cy="31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9640" y="2278935"/>
            <a:ext cx="514604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Siemens Sans" pitchFamily="2" charset="0"/>
              </a:rPr>
              <a:t>Analyze the value of knowledge transfer from network for image style recognition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32" y="1924307"/>
            <a:ext cx="2702464" cy="18977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9640" y="4058017"/>
            <a:ext cx="514604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Siemens Sans" pitchFamily="2" charset="0"/>
              </a:rPr>
              <a:t>Study the rating variance among different user populations</a:t>
            </a:r>
          </a:p>
          <a:p>
            <a:endParaRPr lang="en-US" sz="1600" b="0" dirty="0" smtClean="0">
              <a:latin typeface="Siemens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Siemens Sans" pitchFamily="2" charset="0"/>
              </a:rPr>
              <a:t>Equip network with the capability to predict the variance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b="17507"/>
          <a:stretch/>
        </p:blipFill>
        <p:spPr>
          <a:xfrm>
            <a:off x="7305732" y="4058017"/>
            <a:ext cx="2891566" cy="17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blogs-images.forbes.com/insertcoin/files/2014/08/world-of-warcra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1342494"/>
            <a:ext cx="76200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8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9640" y="1981755"/>
            <a:ext cx="514604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Siemens Sans" pitchFamily="2" charset="0"/>
              </a:rPr>
              <a:t>World of Warcraft (</a:t>
            </a:r>
            <a:r>
              <a:rPr lang="en-US" sz="1600" b="0" dirty="0" err="1">
                <a:latin typeface="Siemens Sans" pitchFamily="2" charset="0"/>
              </a:rPr>
              <a:t>WoW</a:t>
            </a:r>
            <a:r>
              <a:rPr lang="en-US" sz="1600" b="0" dirty="0">
                <a:latin typeface="Siemens Sans" pitchFamily="2" charset="0"/>
              </a:rPr>
              <a:t>) is a </a:t>
            </a:r>
            <a:r>
              <a:rPr lang="en-US" sz="1600" dirty="0">
                <a:latin typeface="Siemens Sans" pitchFamily="2" charset="0"/>
              </a:rPr>
              <a:t>massively multiplayer online role-playing game </a:t>
            </a:r>
            <a:r>
              <a:rPr lang="en-US" sz="1600" b="0" dirty="0">
                <a:latin typeface="Siemens Sans" pitchFamily="2" charset="0"/>
              </a:rPr>
              <a:t>(MMORPG) released in 2004 by Blizzard</a:t>
            </a:r>
            <a:endParaRPr lang="en-US" sz="1600" b="0" dirty="0" smtClean="0">
              <a:latin typeface="Siemens Sans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640" y="2987525"/>
            <a:ext cx="4724400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iemens Sans" pitchFamily="2" charset="0"/>
              </a:rPr>
              <a:t>T</a:t>
            </a:r>
            <a:r>
              <a:rPr lang="en-US" sz="1400" dirty="0" smtClean="0">
                <a:latin typeface="Siemens Sans" pitchFamily="2" charset="0"/>
              </a:rPr>
              <a:t>hird- </a:t>
            </a:r>
            <a:r>
              <a:rPr lang="en-US" sz="1400" dirty="0">
                <a:latin typeface="Siemens Sans" pitchFamily="2" charset="0"/>
              </a:rPr>
              <a:t>or first-person view</a:t>
            </a:r>
            <a:r>
              <a:rPr lang="en-US" sz="1400" b="0" dirty="0" smtClean="0">
                <a:latin typeface="Siemens Sans" pitchFamily="2" charset="0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Exploring </a:t>
            </a:r>
            <a:r>
              <a:rPr lang="en-US" sz="1400" b="0" dirty="0">
                <a:latin typeface="Siemens Sans" pitchFamily="2" charset="0"/>
              </a:rPr>
              <a:t>the </a:t>
            </a:r>
            <a:r>
              <a:rPr lang="en-US" sz="1400" b="0" dirty="0" smtClean="0">
                <a:latin typeface="Siemens Sans" pitchFamily="2" charset="0"/>
              </a:rPr>
              <a:t>landscape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Fighting </a:t>
            </a:r>
            <a:r>
              <a:rPr lang="en-US" sz="1400" b="0" dirty="0">
                <a:latin typeface="Siemens Sans" pitchFamily="2" charset="0"/>
              </a:rPr>
              <a:t>various </a:t>
            </a:r>
            <a:r>
              <a:rPr lang="en-US" sz="1400" b="0" dirty="0" smtClean="0">
                <a:latin typeface="Siemens Sans" pitchFamily="2" charset="0"/>
              </a:rPr>
              <a:t>monsters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latin typeface="Siemens Sans" pitchFamily="2" charset="0"/>
              </a:rPr>
              <a:t>C</a:t>
            </a:r>
            <a:r>
              <a:rPr lang="en-US" sz="1400" b="0" dirty="0" smtClean="0">
                <a:latin typeface="Siemens Sans" pitchFamily="2" charset="0"/>
              </a:rPr>
              <a:t>ompleting </a:t>
            </a:r>
            <a:r>
              <a:rPr lang="en-US" sz="1400" b="0" dirty="0">
                <a:latin typeface="Siemens Sans" pitchFamily="2" charset="0"/>
              </a:rPr>
              <a:t>quests, </a:t>
            </a:r>
            <a:endParaRPr lang="en-US" sz="1400" b="0" dirty="0" smtClean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iemens Sans" pitchFamily="2" charset="0"/>
              </a:rPr>
              <a:t>I</a:t>
            </a:r>
            <a:r>
              <a:rPr lang="en-US" sz="1400" dirty="0" smtClean="0">
                <a:latin typeface="Siemens Sans" pitchFamily="2" charset="0"/>
              </a:rPr>
              <a:t>nteracting</a:t>
            </a:r>
            <a:r>
              <a:rPr lang="en-US" sz="1400" b="0" dirty="0" smtClean="0">
                <a:latin typeface="Siemens Sans" pitchFamily="2" charset="0"/>
              </a:rPr>
              <a:t> </a:t>
            </a:r>
            <a:r>
              <a:rPr lang="en-US" sz="1400" b="0" dirty="0">
                <a:latin typeface="Siemens Sans" pitchFamily="2" charset="0"/>
              </a:rPr>
              <a:t>with non-player characters (NPCs) or </a:t>
            </a:r>
            <a:r>
              <a:rPr lang="en-US" sz="1400" dirty="0">
                <a:latin typeface="Siemens Sans" pitchFamily="2" charset="0"/>
              </a:rPr>
              <a:t>other players</a:t>
            </a:r>
            <a:endParaRPr lang="en-US" sz="1400" dirty="0" smtClean="0">
              <a:latin typeface="Siemens Sans" pitchFamily="2" charset="0"/>
            </a:endParaRPr>
          </a:p>
        </p:txBody>
      </p:sp>
      <p:pic>
        <p:nvPicPr>
          <p:cNvPr id="13" name="Picture 2" descr="https://i.ytimg.com/vi/IJQXnjntqW4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438" y="2397253"/>
            <a:ext cx="4582112" cy="25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Zone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http://vignette2.wikia.nocookie.net/bleach-rp/images/3/3b/World-of-Warcraft-Mists-of-Pandaria-Zone-Preview-The-Jade-Forest-Trailer_3.jpg/revision/latest?cb=201312112310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2422778"/>
            <a:ext cx="4670425" cy="27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ashingtonchampionsleague.com/wp-admin/maint/world-of-warcraft-map-levels-i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88" y="2422778"/>
            <a:ext cx="4588862" cy="27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9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Race and Career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2" descr="http://img09.deviantart.net/4984/i/2015/107/d/2/world_of_warcraft_job_crests_by_1j9e8p7-d7iww8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97253"/>
            <a:ext cx="3770628" cy="28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cdn.playbuzz.com/cdn/0af4f5a9-1d2b-43c4-8826-815b1d41bcbe/6984ed81-35b8-40f7-88d9-17eb01dc6a7a_560_4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40" y="2397253"/>
            <a:ext cx="3770627" cy="28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2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Guild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 descr="https://i.ytimg.com/vi/b9EafGbja8Q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2397253"/>
            <a:ext cx="4582112" cy="25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.imgur.com/CVu80d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438" y="2397253"/>
            <a:ext cx="4582112" cy="25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3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3920" y="2290762"/>
            <a:ext cx="4754880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Decision Tree Learning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Artificial Neural Network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kern="0" dirty="0" smtClean="0">
                <a:latin typeface="Siemens Sans" pitchFamily="2" charset="0"/>
                <a:sym typeface="Wingdings" panose="05000000000000000000" pitchFamily="2" charset="2"/>
              </a:rPr>
              <a:t>Deep Learning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Reinforcement Learning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Clustering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Bayesian network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……</a:t>
            </a:r>
            <a:endParaRPr lang="en-US" sz="1600" b="0" kern="0" dirty="0" smtClean="0">
              <a:solidFill>
                <a:schemeClr val="tx1"/>
              </a:solidFill>
              <a:latin typeface="Siemens Sans" pitchFamily="2" charset="0"/>
              <a:sym typeface="Wingdings" panose="05000000000000000000" pitchFamily="2" charset="2"/>
            </a:endParaRPr>
          </a:p>
        </p:txBody>
      </p:sp>
      <p:pic>
        <p:nvPicPr>
          <p:cNvPr id="3074" name="Picture 2" descr="http://cs231n.github.io/assets/nn1/neural_net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656" y="1538923"/>
            <a:ext cx="3757334" cy="184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68763" y="5885318"/>
            <a:ext cx="311912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200" b="0" kern="0" dirty="0" smtClean="0">
                <a:latin typeface="Siemens Sans" pitchFamily="2" charset="0"/>
                <a:sym typeface="Wingdings" panose="05000000000000000000" pitchFamily="2" charset="2"/>
              </a:rPr>
              <a:t>e.</a:t>
            </a:r>
            <a:r>
              <a:rPr lang="en-US" sz="12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g. </a:t>
            </a:r>
            <a:r>
              <a:rPr lang="en-US" sz="1200" b="0" kern="0" dirty="0" smtClean="0">
                <a:latin typeface="Siemens Sans" pitchFamily="2" charset="0"/>
                <a:sym typeface="Wingdings" panose="05000000000000000000" pitchFamily="2" charset="2"/>
              </a:rPr>
              <a:t>Convolutional</a:t>
            </a:r>
            <a:r>
              <a:rPr lang="en-US" sz="12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 Neural Network (CNN)</a:t>
            </a:r>
          </a:p>
        </p:txBody>
      </p:sp>
      <p:pic>
        <p:nvPicPr>
          <p:cNvPr id="3076" name="Picture 4" descr="http://www.prisma-ai.com/og-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656" y="3664952"/>
            <a:ext cx="3757334" cy="197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3491" y="2323396"/>
            <a:ext cx="519500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iemens Sans" pitchFamily="2" charset="0"/>
              </a:rPr>
              <a:t>An agent play with an </a:t>
            </a:r>
            <a:r>
              <a:rPr lang="en-US" sz="1600" dirty="0" smtClean="0">
                <a:latin typeface="Siemens Sans" pitchFamily="2" charset="0"/>
              </a:rPr>
              <a:t>environment</a:t>
            </a:r>
          </a:p>
          <a:p>
            <a:endParaRPr lang="en-US" sz="1600" dirty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latin typeface="Siemens Sans" pitchFamily="2" charset="0"/>
              </a:rPr>
              <a:t>To maximize reward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latin typeface="Siemens Sans" pitchFamily="2" charset="0"/>
              </a:rPr>
              <a:t>E.g. maximize user experience, win a Go game</a:t>
            </a:r>
          </a:p>
          <a:p>
            <a:endParaRPr lang="en-US" sz="1600" dirty="0">
              <a:latin typeface="Siemens Sans" pitchFamily="2" charset="0"/>
            </a:endParaRPr>
          </a:p>
          <a:p>
            <a:r>
              <a:rPr lang="en-US" sz="1600" dirty="0">
                <a:latin typeface="Siemens Sans" pitchFamily="2" charset="0"/>
              </a:rPr>
              <a:t>Relation with deep </a:t>
            </a:r>
            <a:r>
              <a:rPr lang="en-US" sz="1600" dirty="0" smtClean="0">
                <a:latin typeface="Siemens Sans" pitchFamily="2" charset="0"/>
              </a:rPr>
              <a:t>learning</a:t>
            </a:r>
          </a:p>
          <a:p>
            <a:endParaRPr lang="en-US" sz="1600" dirty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latin typeface="Siemens Sans" pitchFamily="2" charset="0"/>
              </a:rPr>
              <a:t>RL to formulate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latin typeface="Siemens Sans" pitchFamily="2" charset="0"/>
              </a:rPr>
              <a:t>DL to solve problem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98" y="1871886"/>
            <a:ext cx="3686464" cy="374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2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45057" y="2585805"/>
            <a:ext cx="5321508" cy="17126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1pPr>
            <a:lvl2pPr marL="179388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 smtClean="0"/>
              <a:t>Recent advances in RL</a:t>
            </a:r>
          </a:p>
          <a:p>
            <a:endParaRPr lang="en-US" sz="1600" b="0" kern="0" dirty="0" smtClean="0"/>
          </a:p>
          <a:p>
            <a:pPr lvl="1">
              <a:lnSpc>
                <a:spcPct val="150000"/>
              </a:lnSpc>
            </a:pPr>
            <a:r>
              <a:rPr lang="en-US" sz="1400" b="0" kern="0" dirty="0" smtClean="0"/>
              <a:t>Mastering game of Go (</a:t>
            </a:r>
            <a:r>
              <a:rPr lang="en-US" sz="1400" b="0" kern="0" dirty="0" err="1" smtClean="0"/>
              <a:t>Deepmind</a:t>
            </a:r>
            <a:r>
              <a:rPr lang="en-US" sz="1400" b="0" kern="0" dirty="0" smtClean="0"/>
              <a:t>, Nature 2016)</a:t>
            </a:r>
          </a:p>
          <a:p>
            <a:pPr lvl="1">
              <a:lnSpc>
                <a:spcPct val="150000"/>
              </a:lnSpc>
            </a:pPr>
            <a:r>
              <a:rPr lang="en-US" sz="1400" b="0" kern="0" dirty="0" smtClean="0"/>
              <a:t>Playing Atari games (</a:t>
            </a:r>
            <a:r>
              <a:rPr lang="en-US" sz="1400" b="0" kern="0" dirty="0" err="1" smtClean="0"/>
              <a:t>Deepmind</a:t>
            </a:r>
            <a:r>
              <a:rPr lang="en-US" sz="1400" b="0" kern="0" dirty="0" smtClean="0"/>
              <a:t>, Nature 2015)</a:t>
            </a:r>
          </a:p>
          <a:p>
            <a:endParaRPr lang="en-US" b="0" kern="0" dirty="0" smtClean="0"/>
          </a:p>
          <a:p>
            <a:r>
              <a:rPr lang="en-US" sz="1600" kern="0" dirty="0" smtClean="0"/>
              <a:t>RL for User Behavior Analysis and Design</a:t>
            </a:r>
            <a:endParaRPr lang="en-US" sz="1600" kern="0" dirty="0"/>
          </a:p>
        </p:txBody>
      </p:sp>
      <p:pic>
        <p:nvPicPr>
          <p:cNvPr id="12" name="Picture 2" descr="http://wiki.ubc.ca/images/b/bd/Rldiagr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16" y="1894063"/>
            <a:ext cx="41338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atarimuseum.com/intro-standard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838" y="3814995"/>
            <a:ext cx="3233096" cy="17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81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45057" y="1924990"/>
            <a:ext cx="5321508" cy="8563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1pPr>
            <a:lvl2pPr marL="179388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 smtClean="0"/>
              <a:t>Mastering the Game of Go</a:t>
            </a:r>
          </a:p>
          <a:p>
            <a:pPr lvl="1">
              <a:lnSpc>
                <a:spcPct val="150000"/>
              </a:lnSpc>
            </a:pPr>
            <a:r>
              <a:rPr lang="en-US" sz="1400" b="0" kern="0" dirty="0" smtClean="0"/>
              <a:t>A feat previously thought to be at least a decade way</a:t>
            </a:r>
            <a:endParaRPr lang="en-US" sz="1600" kern="0" dirty="0"/>
          </a:p>
        </p:txBody>
      </p:sp>
      <p:pic>
        <p:nvPicPr>
          <p:cNvPr id="11266" name="Picture 2" descr="http://thenewstack.io/wp-content/uploads/2016/01/alphago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2871245"/>
            <a:ext cx="4428917" cy="248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media.bestofmicro.com/7/4/565312/gallery/alphago-vs-lee-sedol-2_w_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576" y="2353146"/>
            <a:ext cx="4450974" cy="255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47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45057" y="1924990"/>
            <a:ext cx="5321508" cy="39361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1pPr>
            <a:lvl2pPr marL="179388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Siemens Sans" pitchFamily="2" charset="0"/>
                <a:ea typeface="+mn-ea"/>
                <a:cs typeface="Siemens Sans" pitchFamily="2" charset="0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 smtClean="0"/>
              <a:t>Mastering RL for UBA and Design</a:t>
            </a:r>
          </a:p>
          <a:p>
            <a:endParaRPr lang="en-US" sz="1600" kern="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kern="0" dirty="0" smtClean="0"/>
              <a:t>We treat user as agent, and try to</a:t>
            </a:r>
          </a:p>
          <a:p>
            <a:pPr marL="46513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kern="0" dirty="0" smtClean="0"/>
              <a:t>Model how users perform actions, i.e. predict the next user action/state</a:t>
            </a:r>
          </a:p>
          <a:p>
            <a:pPr marL="46513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kern="0" dirty="0"/>
              <a:t>Model the “experience” of users, quantitatively, i.e. have a tell of “what is a good experience</a:t>
            </a:r>
            <a:r>
              <a:rPr lang="en-US" sz="1400" b="0" kern="0" dirty="0" smtClean="0"/>
              <a:t>”</a:t>
            </a:r>
            <a:endParaRPr lang="en-US" sz="1400" b="0" kern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kern="0" dirty="0"/>
              <a:t>To do this, we elaborate </a:t>
            </a:r>
            <a:r>
              <a:rPr lang="en-US" sz="1400" kern="0" dirty="0" smtClean="0"/>
              <a:t>several</a:t>
            </a:r>
          </a:p>
          <a:p>
            <a:pPr marL="46513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Deep Q-Networks</a:t>
            </a:r>
          </a:p>
          <a:p>
            <a:pPr marL="46513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kern="0" dirty="0"/>
              <a:t>Inverse Reinforcement Learning</a:t>
            </a:r>
          </a:p>
        </p:txBody>
      </p:sp>
      <p:pic>
        <p:nvPicPr>
          <p:cNvPr id="15362" name="Picture 2" descr="http://blog.siftscience.com/wp-content/uploads/2015/12/im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69" y="2278504"/>
            <a:ext cx="3630781" cy="30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5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9640" y="2486875"/>
            <a:ext cx="5146040" cy="23698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iemens Sans" pitchFamily="2" charset="0"/>
              </a:rPr>
              <a:t>Dataset provided </a:t>
            </a:r>
            <a:r>
              <a:rPr lang="en-US" sz="1600" dirty="0">
                <a:latin typeface="Siemens Sans" pitchFamily="2" charset="0"/>
              </a:rPr>
              <a:t>by World </a:t>
            </a:r>
            <a:r>
              <a:rPr lang="en-US" sz="1600" dirty="0" smtClean="0">
                <a:latin typeface="Siemens Sans" pitchFamily="2" charset="0"/>
              </a:rPr>
              <a:t>of Warcraft </a:t>
            </a:r>
            <a:r>
              <a:rPr lang="en-US" sz="1600" dirty="0">
                <a:latin typeface="Siemens Sans" pitchFamily="2" charset="0"/>
              </a:rPr>
              <a:t>Avatar History (</a:t>
            </a:r>
            <a:r>
              <a:rPr lang="en-US" sz="1600" dirty="0" err="1">
                <a:latin typeface="Siemens Sans" pitchFamily="2" charset="0"/>
              </a:rPr>
              <a:t>WoWAH</a:t>
            </a:r>
            <a:r>
              <a:rPr lang="en-US" sz="1600" dirty="0" smtClean="0">
                <a:latin typeface="Siemens Sans" pitchFamily="2" charset="0"/>
              </a:rPr>
              <a:t>)</a:t>
            </a:r>
          </a:p>
          <a:p>
            <a:endParaRPr lang="en-US" sz="1600" dirty="0" smtClean="0">
              <a:latin typeface="Siemens San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Siemens Sans" pitchFamily="2" charset="0"/>
              </a:rPr>
              <a:t>70,000 </a:t>
            </a:r>
            <a:r>
              <a:rPr lang="en-US" sz="1400" b="0" dirty="0">
                <a:latin typeface="Siemens Sans" pitchFamily="2" charset="0"/>
              </a:rPr>
              <a:t>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latin typeface="Siemens Sans" pitchFamily="2" charset="0"/>
              </a:rPr>
              <a:t>Every 10 mins during 2005-2008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latin typeface="Siemens Sans" pitchFamily="2" charset="0"/>
              </a:rPr>
              <a:t>The current zone (location)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latin typeface="Siemens Sans" pitchFamily="2" charset="0"/>
              </a:rPr>
              <a:t>Other contextual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Siemens Sans" pitchFamily="2" charset="0"/>
            </a:endParaRPr>
          </a:p>
        </p:txBody>
      </p:sp>
      <p:pic>
        <p:nvPicPr>
          <p:cNvPr id="4100" name="Picture 4" descr="Field Explan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58" y="2132605"/>
            <a:ext cx="4214813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Dataset player ID 31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C:\Users\z003nefs\Desktop\WOW\Rplot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76" y="1528763"/>
            <a:ext cx="10099225" cy="48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wow.freemmorpgguides.com/wp-content/uploads/2012/05/WoWScrnShot_052812_1838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03" y="2611955"/>
            <a:ext cx="2312439" cy="157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journals.ru/attach/321/32097/8078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279" y="3158378"/>
            <a:ext cx="1143026" cy="157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Dataset player ID 31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C:\Users\z003nefs\Desktop\WOW\Rplot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76" y="1528763"/>
            <a:ext cx="10099225" cy="48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wow.freemmorpgguides.com/wp-content/uploads/2012/05/WoWScrnShot_052812_1838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03" y="2611955"/>
            <a:ext cx="2312439" cy="157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journals.ru/attach/321/32097/8078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279" y="3158378"/>
            <a:ext cx="1143026" cy="157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0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Dataset player ID 25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76" y="1528763"/>
            <a:ext cx="10099225" cy="48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journals.ru/attach/321/32097/8078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693" y="3323270"/>
            <a:ext cx="1143026" cy="157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Social Network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2" name="Picture 2" descr="C:\Users\z003nefs\Desktop\R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4" t="4110" r="20618" b="3827"/>
          <a:stretch/>
        </p:blipFill>
        <p:spPr bwMode="auto">
          <a:xfrm rot="2828026">
            <a:off x="3718815" y="1774129"/>
            <a:ext cx="3916428" cy="360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z003nefs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2866089"/>
            <a:ext cx="2255838" cy="185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67114" y="2263276"/>
            <a:ext cx="3103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 smtClean="0">
                <a:latin typeface="Siemens Sans" pitchFamily="2" charset="0"/>
              </a:rPr>
              <a:t>User Behavior Network Analysis</a:t>
            </a:r>
            <a:endParaRPr lang="en-US" sz="1600" b="0" dirty="0">
              <a:latin typeface="Siemens Sans" pitchFamily="2" charset="0"/>
            </a:endParaRPr>
          </a:p>
        </p:txBody>
      </p:sp>
      <p:sp>
        <p:nvSpPr>
          <p:cNvPr id="7" name="AutoShape 5" descr="data:image/png;base64,iVBORw0KGgoAAAANSUhEUgAAAqAAAAHICAYAAACRc1hvAAAgAElEQVR4XuzdeXxb5ZU//nOee6+8xImT2JbshEBYArElJYEEKC2l7EuX6XQ60HaW9judTulC29/wbQuJJSMsOQHK0A4DXWfa6Xy7wjCd7rQUSluWUgIkkWQHAmUJSSTZTpzFi6R7n/N7XdNQE7J4kWVL+vifeU1973nOeT834eQuz8OEHwhAAAIQgAAEIAABCBRRgIs4FoaCAAQgAAEIQAACEIAAoQHFRQABCEAAAhCAAAQgUFQBNKBF5cZgEIAABCAAAQhAAAJoQHENQAACEIAABCAAAQgUVQANaFG5MRgEIAABCEAAAhCAABpQXAMQgAAEIAABCEAAAkUVQANaVG4MBgEIQAACEIAABCCABhTXAAQgAAEIQAACEIBAUQXQgBaVG4NBAAIQgAAEIAABCKABxTUAAQhAAAIQgAAEIFBUATSgReXGYBCAAAQgAAEIQAACaEBxDUAAAhCAAAQgAAEIFFUADWhRuTEYBCAAAQhAAAIQgAAaUFwDEIAABCAAAQhAAAJFFUADWlRuDAYBCEAAAhCAAAQggAYU1wAEIAABCEAAAhCAQFEF0IAWlRuDQQACEIAABCAAAQigAcU1AAEIQAACEIAABCBQVAE0oEXlxmAQgAAEIAABCEAAAmhAcQ1AAAIQmCaBtlD63xTTR5loKB711hOxTNNQCAsBCECgpATQgJbUdCFZCECglAQC4bQ2DcV5RxMLb0nEvCtLKX/kCgEIQGC6BNCATpcs4kIAAhUvEAhn8iRkCgkx0x2JqO8TFY8CAAhAAAJEhAYUlwEEIACBaRJoC+96qyLj60T8q0S06e+maRiEhQAEIFByAmhAS27KkDAEIAABCEAAAhAobQE0oKU9f8geAhCAAAQgAAEIlJwAGtCSmzIkDAEIQAACEIAABEpbAA1oac8fsocABCAAAQhAAAIlJ4AGtOSmDAlDAAIQgAAEIACB0hZAA1ra84fsIQABCEAAAhCAQMkJoAEtuSlDwhAovIA/kvRQvulJYnk6GfO9u/AjICIEIAABCEDgzwJoQHE1QAACFAxn0prISyLu6sC/SEZ9l4MFAuMVCLb3fUeU814tmpmMbyVj3r8f77k4DgIQqEwBNKCVOe+oGgKvEQiE0zlWZInj7tjD/fGor7HSiALh9ONE3Cqk/zUZbW6vtPqnUm+go29Qka4V0e6eT4OJqK9uKvFwLgQgUP4CaEDLf45RIQSOKRC4Id1OjnQyKzvv5P526/rj/vuYJ5XRAW2hzA+Z5C8UCWlSOhnzGqVYXlu49yuK9D+JMDPJzxIx39uKUUego3erOPo0YnfTUerujjX7izEuxoAABEpXAA1o6c4dMocABAok4A+lHiJWbzKVJsdhScR8qkChixomGE7vJeZ5phLKO5xPRL2eYiXgD/feyWLrRKwF+90XCx3jQKCEBdCAlvDkIXUIQKBwAsFweqcwN4ot302u932gcJGLF8kfSm8kptXubUgmSiVivpbijY6RIAABCIxfAA3o+K1wJAQgAIFZL9AW2vU1Jm5MxprfNeuTRYIQgEDFCqABrdipR+EQgAAEIAABCEBgZgTQgM6MO0aFAAQgAAEIQAACFSuABrRipx6FQwACEIAABCAAgZkRQAM6M+4YFQIQgAAEIAABCFSsABrQip16FA4BCEAAAhCAAARmRgAN6My4Y1QIQAACEIAABCBQsQJoQCt26lE4BCAAAQhAAAIQmBkBNKAz445RIfAagWB77+eE9bXu6uFCchP2IscFAgEIQAAC5SyABrScZxe1lYxAIJwZJqJqt/0k4qFE1DunZJJHohCAAAQgAIEJCqABnSAYDofAdAgEQ5luTdI6+geSeUsi6l05HeMgJgQgAAEIQGA2CKABnQ2zgBwgQET+UOpeJnYSMd/bAAIBCEAAAhAoZwE0oOU8u6gNAhCAQAUL+EPp7cTsE6JN3VHvWRVMgdIhMOsE0IDOuilBQhCAAAQgMFWBQHjXV0Wrf6quUpTNabJN48ytkcaNU42L8yEAgcIIoAEtjCOiQAACEIDALBLwhzIfJ5Y7WEZXlqCcadVvizTsm0UpIhUIVLQAGtCKnn4UDwEIQKB8BfyhzE+Z1QpNzqPdUd9V5VspKoNA6QmgAS29OUPGEIAABCAAAQhAoKQF0ICW9PQheQhAAAIQgAAEIFB6AmhAS2/OkDEEIFAmAsEbMnHRcgoJ/08i5v3bMikLZUAAAhA4pgAa0GMS4QAIQGA2CfjXZi5nU74lWrqTXc3nzabcJpJLIJz+PQmfbZlMubxDpjZO27yh6ZmJxMCxEIAABEpVAA1oqc4c8oZAhQoEQulhYakmcf/6kvuTseaLS5EiEErvYab5739zPX3jN3tIKX5fItr8vVKsBTlDAAIQmKgAGtCJiuF4CEBgRgWCobRNig3RmoTVjmTUe9yMJjTJwdvaUzcqpUIiogyDX9xyo3fpJEPN/tMioijCevYnigwhAIFiCaABLZY0xoEABAoiEAz33kCkw8RywHayrT1dJ+wqSOAZCLI08kL1vHzNqi1dvt/PwPBFGTLY0ftDLfodLCSa+JrumPdLRRkYg0AAArNaAA3orJ4eJAcBCIwVWBUZmG872cdYdCgea7kbOrNfIBBOa1+9yem9NhGp/kS0qXH2Z40MIQCB6RZAAzrdwogPAQgUTGB1ZPfxI07+etL81WSXd1PBAiPQtAkEQ5mskHjI3ZGI+X+TMe+7pm0wBIYABEpGAA1oyUwVEoUABILr0itssUd6NizG1+ITvBz87enPEdO1rDhrKs+iTZH5AxMMManDA7HMyZyVe0XUQ4lY0z9MKghOggAEyk4ADWjZTSkKgkB5CvgjSQ873kuzewfu23b7smx5Vjl9VQVCKV3lMTibH/0W6NlE1Lds+kZDZAhAAAJHF0ADiisEAhAoCYHW9vQbDMXDiah3c0kkPMuSDIbSWS3kISZi5q8mot6rZ1mKSAcCEKggATSgFTTZKBUCpSzQti59UbXyPPtkbMGLpVzHTOXe1tF/thL7Hha5Px5r/sBM5YFxIQABCLgCaEBxHUAAArNeYHmkb5GlnRPinb5HZ32ySLCiBfyRZF0y4j9Q0QgoHgLjEEADOg4kHAIBCMysgPv4vYrM7Zu6GnbMbCYYHQJHFgh2ZAa0duqZ1XAi6quFFQQgcGQBNKC4OiAAgVktcNJ1u+urrfyZ3THfr2Z1okiuogXawr1vZXF+es2ljXTHL/uJtf5YYn0LFt2v6KsCxR9NAA0org8IQGBWC6wIp4N5W2V7NjRh6aVZPVNIzh9KOUSsmFgSMa+CCAQggDuguAYgAIESFDg/Ima/7rtsvxq8/4XI0pESLAEpV5BA69odDabJHzY91n8/FW7aVkGlo1QITFgAd0AnTIYTIDAxgeD1siB+E++Z2Fk4OhBO7RehOsXGSDzaVAMRCEAAAhAoHwE0oOUzl6hklgmctm7nX1rKuEeIlKG4f0untyz2wA5c3/cOMZy/FbZ/0B1b/P3pYG8LZ75Coj/87jPn0w827iVNdG931HfFdIyFmBCAAAQgUHwBNKDFN8eIFSIQCGdeZKbjr75oIX3pvn4SoZu6u3xrS7r8iJgBu9fdhUgJifuhxbsT61v+p9A1tYXS65ioyzSIbEdIsbUuHm3YUOhxEA8CEIAABGZGAA3ozLhj1AoQ8Id7f6FILqmxmAdzmrSmD/es932tlEsPrNv1Ua3UFz9xaQPdeV8/kZbvJrqa/6ZQNa2JSO1gPrPCYFsxWzcRUytpUtokfzLiTRVqHMSBAAQgAIGZFUADOrP+GL3MBQLhzHNMtEiLfiIZaz631Mv1RzJ1rHm3aLGYSWyS/9oa9f2fQtTlj2SayXZWkWM8m9zgffZgTH8ofScxXZiM+loLMQ5iQAACEIDAzAugAZ35OUAGECgpAbcJdfL6qq2W7z/9duZxIt6ZNL/4TopE9GQLCV6fPklMPsUw9abNkebM2Dit61LvNUyVT3R675lsfJxXPgL+UO/7tHbeY1rmz+M3Nn6lfCpDJRCoLAE0oJU136gWAgUVWB5JLbU0t2jNRo1pP7kxsmhoogME1+1c7ijLy6Y8mYx4D7uFYbAjfQ7Z9Mf4el96ovFxfHkJBEJp9x86TMxi1Ou5mz/dPFheFaIaCFSGABrQypjniq8yGM5EiWidFq2YjfsS0aZLKx6lgAD+tdtPEcOzlM3qJ5OR+t3jDe1f19/GyplfvaTp8Y1Xc/5I5wVCmZMdrWt61jcnxhsbx5WfQOCG1HvE4e+tPnEOPfH8oPsZ3Ge6Y95by69SVASB8hdAA1r+c4wKiSjQkdkhohfVWoqGc+IkYj4TMIUVWNXevzhP+Y/kKf/lZ7qWHHPP9kB4Vyuzmh/v8f6B7mbnaNn4I9sXijb83Z2LflfYrBGt1AQC4VRKNPlYqX2JqLe+1PJHvhCAwCsCaEBxJVSEgD+U+TGRvN1dC4kMtSfZ6V1YEYUXucjRnWDYPEMU/zER8z53pOH9kcwpkrNbvJ6WRx+MsH2sNN0dkTK675LuzqafH+tY/B4CEIAABGa/ABrQ2T9HyLBAAsHwrhu08JuTseaLCxQSYQ4jsCays3bYNs/QWg8c7pH56ZFdbVlttew/MPzI9tuWDI8X0R/KXF7Tu/3+jV9ZfcRH9eONheMgAAEIQGBmBdCAzqw/RodAeQpEIiqYv/oMIoviVsOTFOHRL+Tb1vW+WRlyixj5jyYjizdNpPhgKH3xwFDu4Yk0rROJP13HBsPp7wnzGcaQPn3zrfhgZrqcERcCECgtATSgpTVfyBYCJSXQFk75iY2FLPJXTPp8EmU6JLf3xCa+IH8w1H/xwNBQSTWgbe2pHzLzXxALKVK741FvQ0lNIJKFAAQgME0CaECnCRZhIQCBVwQC4d4vichHWBG520EZ8+t8mz9d95q1PsdjVYqP4P2htLtslFexkBa2kzGfNZ5acQwEIACBchdAA1ruM4z6IDDDAoFQ6ilmtepjlyykO37ZT6T4e8lA09/RVUf/8n1s2udHHjQzzmmXdkdbfjbD5Uxo+LaO9EWGlp8KsUVkrE3EGm+ZUAAcDAEIQKBMBdCAlunEoiwIzAaB09ftaspaZkzZ+sNkKGHSWhx+RJhO86iqt9ereU8d6yv44LpdV4uhvsCKHXtELu652ff72VAbcoAABCAAgckLoAGdvB3OhAAEjiIQCPe3MtvH5UeyybpaMzdiqw9aWn6SM4wHRNOvqgznX/NkLLRz+umtNzW/cKRQgXAmbygyRcRdRWs4HvXVAh4CEIAABEpbAA1oac8fsofArBN4ZdH4aj8JHWCjMZmMcG5skoF1qQuYzF3E9sm2yAGL1XxivWfPQvvx7dcuGaaIKD/11jqk5nHOXmgYvKW53uIDWU0HRrSTiHqxicCsm3UkBAEIQGBiAmhAJ+aFoyEAgaMIrAjvOM0R60QmM5mILdx+NKzRxeXtgcWGOE15sgOmMhaL0B8V014tzggr2U/a2M2KbxKhdwtpIpYfJDub341JgAAEIACB0hZAA1ra84fsITArBILXDyzQZs6vmIf3G43JFyI8MtHElkf6FhlZZ41W6vGerqZdrz1fFAlJ8Ia+t+ZH+Ldbb2ncP9H4OP7IAoFw+kOi6Z2Goge2RH2fhxUEIACB6RZAAzrdwogPgTIXCK7buVwrcynl7e7kzYtemkq5p0V2NhqOdZZoeur1Tai7pFNmpSF63+ZY8/NTGQfnvlYgEM5oEc0kTGoONcfX+dzlo/DzJ4FAOPOIu4+Co7Of7ula8u+AgQAEpi6ABnTqhogAgYoUGG0WbatNJH9g2Mp1vxBZOuG7noeDOy2yv9HKD57jaOeRng2L+8ce4z7id18o3Rpd/HRFok9D0f5Q5hNMcvu7V8+l/37CvbGs/1fNqflgfO38PdMwXMmF9IczvyKRi5hH/3OZS0S9VSVXBBKGwCwUQAM6CycFKUFgVgrcJYa7dqc/snch28NfZ813Gmx2b+pq2FHofN3H8cp22pjp/WTwd5IR770rIymvo+nsrC2/37a+pbfQY1ZyvGA43a+JFjLRsAjfT0Rnmcr4CxrKJyp9+1B/KO1uGbtS0egNYjsR9c7IZgIrQ6lP2CxvS0ZbLq/kaxW1l48AGtDymUtUAoFpE/CHU/eR8MXMrEXkaSbZxmx0xqNNT0zXoIFw5oDWNOeVbSzlN0K8RpNc1xNrvnO6xpytcVeE+/7FIf0uztO7Ejd5N093nsG16XM0672kjOMVc69tzNvfE6l6ZrrHnY3xr7xLjK3xzB9J2KeZ1yajTUV/R9Yf3vU9En7PqA8bA8lo04LZaIWcIDARATSgE9HCsRCoUIFAe9qpqzLVgbxDTJyKR5tappsi0JHRgcVVnNieJVb8kpBzjThqe7LL696Rqpgff3v6BmGJuHfgiDmfiHo9RSs+Iuo03b+6SkuN7T6cN52XtpLvJYqwLloOGIiCHelntdDJdVVMgyOkEzGvARYIlLoAGtBSn0HkD4FpFPBHxKNz6VNNpR7TJKMLwDPxDxMx719O47CjoQPh9PMitPSVuz7qlmS06brpHnM2xve370qQUv4aD9NIViQR86mZyNPd1co25HiH2CcOv2Qa/DMhOk4RDW6J+ubORE6VMmZbOHOjEh0WGn0R9TfJmO/8SqkddZavABrQ8p1bVAaBKQn412ZOEdM5lYhfrM34nhlpytwnDv06ucF345QCT+Dkto6+d3qU+ZtNkfkDEzitrA51/xHAdmYvEXuU6K9t6Wr+yEwWeM6122sG59Rc44hzS2BJFbl3qInll8lo82UzmVcljL3k2kdrtt92znAl1Ioay18ADWj5zzEqhMCEBFZE+o9z7PypivXefNbzDNbcnBBfRRzcdt1uP1u5hDIM0o5D4qjPdG/w3loRxaNICECgIAJoQAvCiCAQ+LPAssi2edsiy/aVmon7lbltq7expmcscp55Cl+al9oUFjVffyh1j2I+SxP3JKPeS4s6OAaDAARKXgANaMlPIQqYTQLBcO/vtXbOZkWaREUTMW9kNuV3aC6rIgPznZHsQscjTUpTjcrbz265+biXZ3POyA0CBwXc5aOEeL6Ik0jGWlZCBgIQKB0BNKClM1fIdJYLBCN9a7RtP/7GU+fSH549QFp4fzzqnTfb0g6EM/cTyQpFxqc0OTcIyf0iVTd3xxa8ONtyRT4QOJJAMJT+piZ6/4I5Bu0ZdMgalMCmzzcnIQYBCJSGABrQ0pgnZFkCAu7dRNvJ7q6xFA/lNSmm5+KdvlNmU+r+cOpeErqMSbmfs+c1yyfZ4d9X2tJGs2lOkMvkBJZft+uvDZPvdv+gMSkxhp25lb5o/uQkcRYEZkYADejMuGPUMhVo6+i929DyF8S6Px5tXjTbyvSH09tJ5DilDBLRTiLqM2dbjsgHAuMVCHT0fkO0PlOI7+uOef95vOfhOAhAYOYF0IDO/BwgAwgUTWD5NX2LrAVOt5DUKUWf2nJj5e0qVDRsDAQBCEAAAkcUQAOKi2PWCQTCvZ8SsS9i5q8mos0/mXUJIiEIQAACEIAABKYkgAZ0Snw4udACp3b1L7aG7ZeFiBSxJGLeGdn1pdB1IR4EIAABCEAAAn8WQAOKq2FWCQTW7bpJlLpu9Ym19OTzw0R27oLETcc9OKuSRDIQgAAEIAABCExJAA3olPhw8nQIBEO9g8JSQ0QvJKLek6ZjDMSEAAQgAAEIQGDmBNCAzpw9RoYABCAAAQhAAAIVKYAGtCKnHUVDAAIQgAAEIACBmRNAAzpz9hgZAhCAAAQgAAEIVKQAGtCKnHYUDQEIQAACEIAABGZOAA3ozNljZAhAAAIQgAAEIFCRAmhAK3LaUTQEIAABCEAAAhCYOQE0oDNnj5EhAAEIQAACEIBARQqgAa3IaUfREIAABCAwVYG2dTtuUsr6DClyNNM/dt/o/X9TjYnzIVApAmhAK2WmUeerAsvbd33EUsa/kND2eMy7HDQQgAAEJiMQ6MjkDCHLISEm3h2PehsmEwfnQKASBdCAVuKsV3jNgXAmJywWaReCn0jGvGsqnATlQwACkxBYEc6ktBYfKXL/OvlFd9R3+STC4BQIVKQAGtCKnPbKLtofyuSYxHpFgZ9IoAGt7AsC1UNgCgJtodRTTPJMMtbynimEwakQqDgBNKAVN+UoOBjqu1pYbmNyXo5Hm0+DCAQgAAEIQAACxRVAA1pcb4wGAQhAAAIQgAAEKl4ADWjFXwIAgAAEIAABCEAAAsUVQANaXG+MBgEIQAACEJg1Am039P+joZ1LSJx74rGWu2dNYkik7AXQgJb9FKNACEAAAhCAwOsFlkYG5s+xR/aw+xk/iySiPgUnCBRLAA1osaQxDgQgAAEIQGAWCfjbU1FmDv3NOfPpO78fINb6o/Guli/PohSRShkLoAEt48lFabNDYGnkhfl1uuaa7MC+z227fVl2dmSFLCAAAQgQBcO9B7ToOYpVfzza1AgTCBRLAA1osaQxTkUKrFi366+1YdxFJO6ao3Yi6vVUJASKhgAEJizgD2eeMEiWaZHnErHm0yccACdAYBYLoAGdxZOD1EpfoC2c+jKLXH3NpU10xy/6ybadNz9986KHSr8yVAABCEynQHDdjqu0Mr9vGIpsx3G3+vybZMz33ekcE7EhUEwBNKDF1MZYFSfQdkPve5SW75JoJlZ53AGtuEsABUNgUgL+0K4PEKn/NA2TbMcmIedD3bFF/zGpYDgJArNQAA3oLJwUpFReAsH1aZ89LNfMMfSGjZFFQ+VVHaqBAASmS8AfSseZ+SQi+mMi6g1O1ziIC4GZEEADOhPqGBMCEIAABCAAAQhUsAAa0AqefJQOAQhAAAIQgAAEZkIADehMqGNMCEAAAhCYsoA/lL6TmC40h2XN5lubB6ccEAEgAIGiCaABLRo1BoIABCAAgUIJ+EPpb5LQ+5mZmGk4HvXWFio24kAAAtMvgAZ0+o0xAgQgAAEIFFggEE7vJOGW6iqmkazWiZjPKPAQCAcBCEyjABrQacRFaAhAAAIQmB6BlR2ZyxwtP2UmpYm/kox6Pzo9IyEqBCAwHQJoQKdDtcJj+kPp7yuh/fEu34cqnALlQwAC0ygQCGe+zE7+gfj6xXdN4zAIDQEITIMAGtBpQK3kkG3hzIsscvyogdBTyS7fGZXsgdohAIHpEwiE078V5ruSnd47pm8URIYABKZDAA3odKhWcMxAuHdEsVRprYmZD8SjvrkVzIHSIQCBaRRoC6Uvrl/offjRa3l4GodBaAhAYBoE0IBOA2olhwx29H1XRL9HRIiF7kh0+T5ZyR6oHQIQmCaBSEQFnI+8NRFt/sk0jYCwEIDANAqgAZ1GXISGAAQgUMkC/nDqISI6W4nRF481tRTSYuWnU3Psajo7GWt+oJBxEQsCECiOABrQ4jhjFAhAAAIVJXBWZMepg7bxdLVhUlY7pLV8u7ur+e8KhRBct3O5Y1gndUebflaomIgDAQgUTwANaPGsMRIEIACBihFYE9lZO+IYB9xl4l95J1xFEzFvR6EA2kJ7TjB0rj6+3relUDERBwIQKJ4AGtDiWWMkCEAAAhUlEAilvi3MV5BQJhnzLS9k8f51u9pIjFxyg/fZQsZFLAhAoDgCaECL44xRIAABCFSkQCC84+0k5tdMs6p1U2T+QKEQgu19a/L5oZ1bbzl+Z6FiIg4EIFA8ATSgxbPGSAUSWH7dzstMj/UDZt0b7/SdUKCwCAMBCEyDgL89s0oU/b1RU3tLfF1dulBDrAj1nmfljc1P3Lxwb6FiIg4EIFA8ATSgxbPGSAUSCHZkRkRLlRARE21LxHynFij0q2Fa23d+yFDqiyRsCOvOZLTlxkKPgXgQqBSBQEffmbaiHVsjjQW7W9nW3ntFbd9Lv9r4ldX5SnFEnRAoJwE0oOU0mxVSSyCUGSKWGnetUSJ6KhlrLvhuS4FweoA11xuGkC3sJKJes0J4USYECi7gX5s5RUxd1R1tThYi+LJPbquqmlt/fqLL+4tCxEMMCECg+AJoQItvjhGnKBBct+stYhg/FpGXkzFf2xTDHfb0QEfv46KdNUyKmGV/POqbNx3jICYEKkGgde2OBmVYrcmY110XdMo//nDmQSZpSXR6l7t/QKccEAEgAIGiC6ABLTo5BiwVgbZw6ncGqZMlN3RR4ualPaWSN/KEwKwTiIgKOOm3JqK+n5K7R9oUfvyh9EYmWi3ExIp2JDq9x00hHE6FAARmSAAN6AzBY1gIQAAClSTQFuo9z2NaW6b0JbzbyNqZQc1UbbCQaLa1Ms81RQbEcQZGmr0D2z7J2UpyRa0QKFUBNKClOnPIGwIQgEAJCQTCmZVanIHuWMuLk0k7EO59u4j+MbG6n0XOd2+Aas13GqK7iJwFNhvzDYPrNSnbULTXzso+k/XeKo+zf2Nk0dChYwbC6X/V2fwd3bcct20y+eAcCEBgagJoQKfmh7MhAAEIQGAcAitDqROFuW5L1Bcfx+F/OkQ4EOo9iZWcZDuqn5nP7o41fulo57t7xGfrzHqLaJ6j7XrD5nlascGa9pOizwrJzxTTF7RQtbuMBov+TCLWcuv4c8KREIBAIQTQgBZCETEgAAEIQOCoAu6HSIZlLU90eh8+FtX5ETEzTt+JSuRER7ivyrL+OJVH9/6IeOz9u+aZNWaIRLLE8tk3Lq+jR54eJBLZqBSvE+IhcWhQFA/aemSojuvM/fv6UttuXzb6SH9VZGC+m0OwI/0RcuRmTerpZJf3rGPVgt9DAAKHF0ADiisDAhCY1QJLI1I9x04/pRQ9Hu9sfv+sThbJHVHAH0l6yG66MBnz3nukg17ZP77qBE25E1nrnTmr+o/bIg37Cs0aDKef10JLmUmUw1cJye9I0xy72qplnZvDmuaQ0AWijDiLNkTREAt/m4R+yiTvJiZDNBEp/nUy6r2w0PkhHgQqQQANaCXMMmqEQDumDS4AACAASURBVAkLBMKZvSQ075VPp/kHyVjTX5VwORWderAjfcnAgdxD229bMjwWwh/ZvlAcdQKRp4UN9UINLXxhY4Rf995mIfEC1798fuKm4x48Vkz3buxu2t3s5O1/YCXbSPjbpmKV15qY+YVE1HfisWKU8+/9kdT/IYf/KRn1vamc60RthRdAA1p4U0SEAAQKKOAPZ2yPQUbe1iSsepNRr7eA4RGqiAL+cPrDzKo20dn0BXfYFZH+47TtHC+kq5nUi41m04sPRtguYkoTHmpFOHOjJlpHLPudfM2yng3z+iccpExOCIQynUISdt+lVcTZeNRbXSaloYwiCKABLQIyhoAABCYvEAxnPi8kn2JhJ6/ovVs7vfdMPhrOLIbA0sgL1Wp4XlWVGjZZ8bnk8B421XoiepPbrAir55SWj2ml94pjvNTT1bSrGHlhjMIKBELppBC1Ncz10J7BnMQ7faqwIyBaOQugAS3n2UVtECgTgbZQ5tsk/K3urqafF7qkNVc/YWW9J7wkrBs0yW3dnb7rCz1GucdzH6EbTk2TFt2gxalXbDiaeESR2EL0KSE51SBezgZVV5tMQzmx7axauPWWxv3lblPO9bW1916hlPxYSAzS9LNkl+9t5VwvaiusABrQwnoiGgQgMA0C/nDm1yR6UzLW/M+FDu8PZ+IkElDKvTUnOh71GYUeo5zi+TsyP2aiM0VkK9m5D7FlLWEyNClOj+Ty/fUnNA9svJrzh9YcCPc+JaJXkZC7g9HORNS3uJxcUAsEIDAxATSgE/PC0RCAwAwItIV7T1di9CViC7cXevhAOP1zEbmc2f3rUNmJaJNV6DHKJd6ydbuaqpTKiEslQkLGBjZHbk1Gluw+Vo3+UPpO0XQyEe3sXu/74LGOx+8hAIHyFkADWt7zi+ogUBYCy8M7V3uMqvSWSMPL01FQIJx+nogaWKtQvKvp9ukYoxxirgw9d65Ddb+zDEW50Y/CjM93xxqvPVZt/lDmXCL6plTlLu8OY+ehY3nh9xCoBAE0oJUwy6ix4gVar0tf0nOz775ShQi2963J0vCuZ7qW7Ch0De4C47ad76mtrz39D5+Zkyp0/HKL5w+nH2fiVUT0ciLqHdcSRP72/rMscnKburybys0D9UAAApMTQAM6OTecBYGSEQiG0yNaqEopdux83tezYXHJLRvjb0+dpcnYPh1fS69oT7/BZv5rFvpWEg3SMa/r4PoDPj08+HAy6jvlmAcTUSC0Y4kQn5CMLXpoPMfjGAhAoDIE0IBWxjyjygoVCK7rfYs25MFrLllId/yyn5Qh6+I3Nm8oNY7W9vQbTKHn4+t96ULn3tre26JILUl2Nfyh0LHLMV7rutR7lUH/kIw2X3as+tZcLdZIU+8FjpN/ohT/4XOs+vB7CEBg8gJoQCdvhzMhUBICgVDaJmKDmMTRxud6uhquK4nExyQZCGXeaJj62c2R5kyhc18R7jvNjbkl2vh0oWOXY7zln+2ba3rs1YlY8zF3EQqEMyvFMPLJSEN3OVqgJghAYPICaEAnb4czIVASAqtv2l0/Mpz7CFv135GRff9LxM80mU1/P9t3nBmL637EYpv21qcji/oKje4+3idLvZSMeKf9/c+2UPobxNbd3dGFPyt0HcWKN94GdHmkb5Fp26eOp1EtVu4YBwIQmD0CaEBnz1wgEwhMu8DySGpplbZ8jpYa0zQ3bYrMH5j2QQswwIpQ73liW/H4TfP3FCDca0K0hdIX7x/KPXzo/uSFHifYkd4rDs1zdwJiR/9HfEPLhwo9RjHi+SOZOs7pMxPrm399pPGWfXJbVdW8+rdktfPUtvUtvcXIC2NAAAKlJYAGtLTmC9lCoCAC/sjO49lRK5Rhb9oSOW5aljYqSKJ/ChLoSF0wlPU8+cebF+4tZNxln5Qqa27qwu6uloLvsHRonoGOtD6pycN/TOeJFG9KdDadXshaihVrTWRn7ZA2zunu9N1/pDGD4d7V5OQH4+sXbS1WXhgHAhAoLQE0oKU1X8gWAgUTcLdPJNtapRy7Or7huGl9JNy6dl+DZQ4v0sJDYhInI95nJ1KIe5dS5/Y8tvWW5QXduvG0yM5GS5unJTq9D08kn8kc6+9IP0taTqbRzdDplmSXr+TexXXr9kfEw/neCxJd3l8cziEQypzMSrzxTt+jk3HCORCAQGUIoAGtjHlGlRA4rIA/InWsU63iMOf2+zZvu52zhaZacu32mvl11WdRTm/XJm8gJm+T0XTJRN5BDbRnLqu27N9tjCwaKmR+7isJVo7nxdf7thQy7uFiBcOpq4T5A3nlfGA63mWd7vxfjS/CgY702xLR5p8cOqbb0Bt560xrgfPbzZ9uHixaThgIAhAoOQE0oCU3ZUgYAoUXWBHecZqIucTUtZufWj+3oO/suR+jGLY+KRnzPuQu+p7LZ79mKLrcfRNSOfrczeubE8eqqC286635vc33F7pBbo3sDnjs3ODmWLO7ExItj+xaszXSsvFY+Uzm94Fw5kHS9ESiy/t/J3P+bDrHH8pcXrOk6f6xe767d0Yll3mz9hg9WyONO2dTvsgFAhCYfQJoQGffnMzqjFZGUgHbUT9i5v9JdDZ9elYni+QmJNDa/mKLYdSskHz2ueSGJUd8RO4+Tlc86GNlzNcktSTaUoahiXROHGtQSXYfGcZyylf9xv1oyB/q/aXYziPaMp8hx97lMdQPhWSu+xxaRA05pj7bY1cPapsGjvSRUaA99Y5Gy/fzidw1HU/xre3pd9miHzKtmr807NyXtdLKEkptjjW3jOf88R5z5V1i9GxOv7Xa0o9unIYv+cebR6GOC4T6zrdz9MTWWxpffSXC3e3IULIXy1kVShlxIFDeAmhAy3t+C16dvyOTI0dbxIoMgzq33Oi9oeCDIOCMCayJSG1WZ1bajpPteaZlM93NzsFk3AXb2aBTTE2cdyilq/K7h/Y5g77B4+zs0r11tDe7QBvSqAxPk0g+JkInKJI5mpXHjcFE/SLyGDNdqkhMNohsh/PCdAWLMYdELxAlNUrkZU30vNfwPX2w4XTvgHZHWyb0nqr7scwwmfPEyc1lzXOUYdaIlioi5dGKDYNIaa0/SMSXMYtNQvUfvbiBvvirfhLLvKr7hoa7CzURp7b3L7YovzjZ1VwWi923daTOthQ9f3Bd1tZ1qYBpGFXxaNMThTJDHAhAoLwF0ICW9/wWvLpAKK1rLMVDeYeYuDsR8/kLPggCzrhAWzjlV0JNROrLxHICK/6VOPpfjGp60bbVsCaeZ+btecJWHYk9V5gGRdGg2DRoenjIzqthj+U42uHUyc1V/GwqS8y0y3bU2w2TTmctXyQiQ4Q+kYh5v3SwYLdpzOboeGJ1sma1VBRv0SO8yfTocxIx7y+PBuMuD2Tbuskj0iBsLGQytJb8PlbWfjF4MJfLDhu2NTJSeyC/lF6wd+xebFTXz/1b2679oWFmPy2ir1fEpEVIGfRG09bPPlWgJYRa23vPUJbRl4wsfGnGJ7cACawIp4MscsB9dSEYSZ/kaLW4WzU+TBHWBQiPEBCAQAUIoAGtgEkuZIltHek7lPBHmSi33xha8EJk6Ugh4x8ulj+U+jyJOpDs8oYLPVYglP5XITlXOfTN+Ibm2wsdv5TjBcKZ35LQmy2DKOcIsZK/YOIR7cheJXpf3uPZR0O0f+stDQeIWA5XayCcek6ETyIhYuZvKdNYazv5eha9gITfoZR6HxnGX9GI+dyhj9/dBc9VtaxSTGeQI7mxjerBsU66bnf9HGOkRZRq1sSmYu41tdFXMzy0+9HblgwfzX9V5IX5jp6zMt7Z9Bv3uLb23v80DDlfHH0PsfMFUlWnsOT2qWG1dfOtU/qghtvCu67I7z1w/7bblxX8I6+ZuMZWhgZOHDatesrv7q0yPG1qSB6ZotFMlIExIQCBGRRAAzqD+Bj62AKBcO82EX2K+/yWRDYnY82rjn3W+I5Y0d57hc36Z+5dL2KRhOE1cQfnz3bBUGqrJuM03zxF6X02sZM7K7FhyePj0/3zUYHonrfrnP1eYt7U3dl468HfBDr6LiDtvJ+Zfkis95A9+qg+rXKS2nzrn7fcXNXVv9jJOe8nW7aOWOb929oWDi7v3rvEsHPHuY/UlaF3cj6Xit90woQWqXc/jrLytCje1XjEj47awr3LlHaWi1Y9yQ0TWzrqYJ3u3UJhqiunZYmCHZkRraXKUHQgn7eXYp/3if6pwPEQgAAaUFwDs1ogGO4dYiU1Wmv3Dtq+eKevvlAJ+0Pp75PIVYvmW7RzIE/7rJqG7ZH63YWKX+pxlkW2zat26lPCUk1CDyWivvMmW5P/hszHyaGLLNPzwbG7L/nXZk4hRXXJLu+mlZ9OzXGqVbOQ3aK0UeMYsrMm53k558lvIeJm0c7PRKlNJPoFLWbck3VeHtuoTjQ3fyRzCuUcT3J9y1H3KXcf7VNetymDjfyIkRj74c14xmxt33mG+xpAd7Rp23iOn+3HtLanwwZz58cvXUh3/LKftKPe0bOh6XVLMs32OpAfBCAwswJoQGfWH6MfQ6AtnP45iVz+yiNc83+SscZ3FxIt2JHeJ8JzROTxZMz3hkLGLodYKyL9xzmO/b1k1HfuVOsZfQ9Sy76xdxLXXP2ElfUdf+l+NXj/2Nc5ln9261xPVeMiIX2viCxVitx3M0WEr1aklrlf0StWX3AM7TikbSIzZ5A1Mm/evOFHr+WjPno/WEdwXXqFo/Te7ljLi+OpLXh9+iQypFXY2ZKILd4+nnNGv36Pp68Qo/+XyYg/N55zZv0xV4rHf1pm9KVeFtGJmM+Y9TkjQQhAYNYJoAGddVOChA4VWBTZ2eih3IFivG8K/dcKtIVS72GidZZZ/Zap7hu/LNI/z8rn3uS1mu8bu5yS+4g6b6tsz4amZw71D4bTA1qofkEV0UDOXbfJvFzIeQ+RfFBI3qtYtihSppDyuHdqtZYaQ6SKRA44ht5niTHAZvWew+Xe2p5+gy36uYnsVR68fmCBmPZK0fnMse6curUEQruXsGjf0R7zl9o1tzzUd75iuYXJ+Y01h+7cdH3zC6VWA/KFAARmXgAN6MzPATKAwKwVWPbJbVVVc+ecn+hadNhtFyeaeGskFVBk6WSk4dXH3u6HRNVW/szumO9XB+P5Q6kLidV3SPEjSuu3i4hJInfbSsUMoe8Qc4pFziKmWmLuT3R6m1/N5UoxVq/eUzeyZ6ReGcZ8MtUCre0axdIrZF3XaDT+TTqf+bphqHNJ658mYr5PTKSO8yMPmv35wOi7yHGr4cmjvTfsNrliGS+Vy8LsoxsJOPmvuktlJWLeayfihmMhAAEIjBVAA4rrAQIQOLJARFQwn74i3tX800IwLfukVFn1qYt01vrd2Hcpgx3pc/Ij2Reba/+Y6c+1tjlETcIUVIouJOJ4MuptPzh+cN3OS8Tgd4qoj8+rUrQvq91FRu9JRn1/faQcl0ZeqK7R805XOn8HEeeJ5Gz3ETKJ0MjIAd9zt56cmWh97tqXhqnqswN7Nx7u6/ZzbpOafbt735KMee+daOzZevzy61NL2eDmKqtq61TviM/WGpEXBCBQHAE0oMVxxigQKFmB0UXgg82/oKv+vCj9VIoJhDInszgL4l1/3vLSfdfUzuZWkKFyoiXV4/F1r6Ddi7TjhET0XclY8wNjxwyE+/9KxL5nbrWi/VlNSui/4zHflePJK7gu8z2t5D1XrKqlezcPi3bo493r/7wW6XhiHDymdW3vqaZFLVUq//ih+9SP1qllTjH2mZ9IzpM99vyImH353ovYGf7DRFccmOyYOA8CEChfATSg5Tu3qAwCBRFoC6Uvrh/KPXysdTUnMliwo/ctWsnTyYg3RSK8oiMTcIjfahn6+5sir7xTGAhnVjo2Dx/u3VD39/5QZguxLFfEe20t7+ixvvQHikSOuRB6IJx6LxH/lxBZimlPvNPbcKR1TMdTk9toEqklc4eGHxtr1BbadZ5jSvfTZbD1puvg3vF1/2/P+ubEeFxwDAQgAIGjCaABxfUBAQgcVaCto/fNHmXFC/nI1R/JNLOtlueHcwmrxhNQrPqzjrviVtWI23C6SzLla43zvKrxNR8sHSnRtvBuv+j83J4u72NHayYD7bveLcr4pmEYy7dEGl4ebXId7Uy1qXKXkxKDFxmkPfGY71err9tdP2LlVh9657ZULzX33U9b586uTm9/YONXVudLtQ7kDQEIzB4BNKCzZy6QCQRmpYC/PXUW5UZeSn5uaaqQCba1972TTGn02OreTV0NO4LXv7hAPFWrEp3Nvx7dW9xj2vFI49bxjumewybN6e5sfuxw5/gjexeyM/xGrbXR3bXoh6PH3CVG25bMBZYpWw7uaz7e8Q49LhDq/Tci/aZEzHdGINzfyo5IfP3485/suMU4z937XStKb/3T3elijIkxIACB8hZAA1re84vqIDBlAXe9zLyWfVtvKsxyO/5I0qPyvhXCdh2xLLSz1n0HP0gKrtv1FpvNZwxy1mR9vl9u+yRPaOtKd0knR0tNsqv5D2MLd/eYH7KNN3rE7HGb3bG/a23vbTHEWZ5Y73twKo/i3Zj+UOoeJv5Ld9cEh+jrPVHvh6Y8ATMcYEXk5eMc27M0GfM+NMOpYHgIQKCMBNCAltFkohQITIfA6HaUZJuJaEvPVOO3rt3XwDy8yvAYO9y7m8FI+iRHS9PBu5bu7kSm1q0i/MKWqC8+mfHcx+qsHevVj5wiERXQHztH8tl0csOSZw8X0z1Hk7a7o83JyYx58JxgR7pfhBfOq1a0b0RLIupVU4k3C87ltnXpC/Okt0xkvdRZkDdSgAAEZrkAGtBZPkFIDwKFFDgjtOeEJ2MLxrXzz8FxV7X3L86S9vV0NT05lVzcJXwsy2jL6pHNz3QtefUuZCCUeaMmZ4e7I5H77qeuoU/ms+YdE93ycmxubeHe093/vzva9FRrpPcMcXR+61EaWvcL736duWDE1pum0mj5w6nfkObz2CBizbl4zFs1FbOZPje4budyzWa1u1XqTOdS6eO3hnZearLxIyKySNTnRvYN3FA1b+45iVjzg5Vug/pLUwANaGnOG7KGwIQFAuHMiIhUKcXD8U5v7XgDuLv/OJ6hQHfnot+N95xDj2sLp/yGI40jHs9T2yIN+8b+3n330/HUvmFIDf661q7yGWJeRKJ/Gl/vS092PPe8YPuuNSRynGa189BH8oeL6zbaOdYnd8eafnu0cf3h9MNC7OmOes889Dj39QK2G38vxKc5Rv6arTcu/sZUapjJc/2R7QuVrj5n4MDIA9tvWzKu7U1nMt9yHDu4Lu0TRZ8iYj8pukBEz621TBrOaxGiF0hkdzLmW1OOtaOm8hdAA1r+c4wKIUBtodRnmejmay5tpDt+2U9EfE0y5r1zPDT+iHjITl2YjLVMfEH10YXs+89wx4k/0/AU3X34tUSXh3ecZpGnzhF7jlI0TGLkElHv5vHkd6Rj2kK7TlBkvFVVmQ9tCS8c1+N8d796S/Hglmjj04eLuyKc6bFFlrt/cRpML22J+k4Ye9zokkxMdUT8j0TUlog2XTyVGmby3BUdvW+2SXu6O333z2QelTj2ylDqRK34FNE86JA+XbHhYXKuIuE30Cv/1bYdR043TPs00p5NiZj3uUp0Qs2lLYAGtLTnD9lDYHwCV4oncFp6hFiNbv8jTBFHyX+N96vmQPvOy7L7Wx7cdvvrPwryd/SlSBz3Zcd98ahv/sGE3A9/hm3zDGG9ZzzvVraGe9/Otl1T39T8k/0DveclOr2T3v7ztMjORk9enT0w3P9ofV1Tq6O4tyfy+r3mD8Vzd0yq1XMu8Cjr0cMtOxUIZYbZkGoWItGUi8d8r3nEHliXusARZwuTOpsNtdwyq75eyOWrxjfZUz/q9HW7mnKKg+WyjNTURYoXwd+eWaUMqTHUcM+myNKBgyMv/2zfXMtyHhPFPjaNj9jZfI9BFNCm2dvd2Yh/JBRvijBSgQTQgBYIEmEgMNsFgtelL3EsuYzI+JFi6RSSrMrTR+M3+f54rNzd9zTzw/YzT//Lor6xx556/a73W5b6ZttiD3XvyJEjfOPWmDcyume4tldzfvjFI334c+iYy0N95xuil+4bzn6/vq7qDEPpbZNZGmnJtdtr5tZ63qRz2e6ttxy/c3Q/+3lzzzGo+sXNsfnPH6vW0XdVPdwS7/Q9euixbaHMbYr0/8fM5BDd2R398z7y7uNSrXjZwa/FA6HU+WxXb47fNH/Pscac6u/dPecN4mtY8efj0aYnphov0JF5k1LGi+5aqVONhfPHLxBc17dczPzcRGfL44eeFWzvW6P18MDYP09nhHtXZ8V5g23q75fLhgfj18KRpS6ABrTUZxD5Q2ASAm6DOKSHgh7H9GrFW7qjTduOFmZFeHcwK7kDT8eaX9PAuR/v9NoZd291YmLSxI8zyZlK8VrR5m/tnI6P52OipRGpnuv0XZjNqec9Vbk6yRt7DFNqJvMlfGt7/xtY6f6xNfkjmTqVk3PYY/aMp6lq6+g/28jZvYdrzv2hdLzGdM5+3dabHX1nilLpZGThS65lMNK3nHJEBV0L9Mq7DL///BNZ51vFMa4npU4nUn9gsZuFVYty+Cvx9U2fncQl8eopgdDuJUT2kkTM+8hU4uDciQm416g4znn5vQfu33b7stcsP9YW2nMCU37JoUthua+MaMOoMSRb3x1t+dnERsTREJhZATSgM+uP0SEwowLLIv3zqrSsFscebLK2Pvlg5Hz7cAktj6SWWjmed7h9zQOhXZ8WVu8gUfeTKV+lvPwTWfxjRaK1LY2KWDls95MtHitvJjbf2jz4ujuL4d5lhqNr3PjBjvQ5ypb9edP0TfTRYmtkd4Adx3K/fn/dHaTrBxaQlT9HGc7GY91ZdV2q8/k3V1n612MbzbYbeq9UWu40Dc+pYx+tu80D2/TGRMx7H7nduNuAuuN5hlfEO1t+U4hJDrSn25nUfod5D7NzBwnNY3JbXPKM/gNAKRLRQqSiJPT+RMx74mTGbetIX+QoZ/Ph7qitXLvjVC1uY37Ca+7quq88WE5VE7M937GpVik2hJTNkl9OyniX2FUfJc/wu1mrG4h5n62Gz9gaOX7nZPIr13Pcf7CIw5yINowud7Yssm3enPzCuXnKLyYmv5MzHyHq27n1luX73d+3hdP/pkTtJ3KeI+LP2KZcPt5XasrVEHWVlgAa0NKaL2QLgWkRcN87Yyav41Q/0bNhnvuV0mt+3C+iya5qO9pi5MsjfYssR1aNOPbjY5cyWnlrak5+QBo1qXMtorTjdmji7BZH7Xaq9+/eFlm2L9CRuoBz1Zvcx9WjTbGjz9NkaI+hHtkUqd8bjGROzDvOAsuhQb3XfDl5p/fAoTm6TbKyjeO7Y03u1/qjTeDrmtB1aZ9j6NUeo+aRY72b2RrpPZXyVDd2+amVkZTXyZHf9FQ/Nfb80Z2bSNvx9Ytes3NTcF36Eu3hR5OR1+c7oYm8Ugx/a++9pOUcImYh0YrkHe4SPMFwRubWKPr7c+ePfmAmrL/Bwjsts/rWY9V4aA6ta3ecyqZnzqEN/Enr0r5ag54Xohr3JWISusURdZfBtExITiSSHJGRVmIPiNCQNg1bkWOSQ/9ESl1CJEPEtMRwsxNFzLR7S6e3YUIGZX5wW2jXeYZdE9dW9mus6SFh2aKFagxWx2uTk0rbw5rUPCKDlOgfiMjcURLF29nRH090Nf+4zIlQXpkJoAEtswlFORCYrID77qNhqTXKkCfjkde+F3rlXWJsTfRdHu9s+unh4p/avn2xSdUrROf+0LNh8esa2LHnvHK30FxAbC8kVgvZliZt6Xp2+AG2h3e7d9eWRwaWWrnst8XgZtI6wQb/3NF0iRD/yCBZzEzdlKctBx+Rt67d0WAq4w0j1v7fuQ3t0QzcR8xa50/dP5J75FjLCwU7et+SV7xta6Rx9G6d+5W7e5cvHl306nuWozab05fXNfgeePRafs1yRe4uUuShA4d6TnSOAqHM3wvJvxLRgtFzmQZJ87nMar6Q8+s//W+k3A2YcnLqeN7rPTQH9wOsuXrORVrJbw42zG5T795VC4QzGw1Fqz9y0UK657G9lN7niJD+G03O03mj+rlDl9Z6XWPb3tuiWO880WvRjt15ymvOJzq9nok6lOXxkReqA07NPhGxFPNuTfQoCe8Spf+dtbKq82b8iZsX7j1Y++ifH0f2BZdUcfzlHLHwy/Fo05KytEFRZS2ABrSspxfFVbLApBadjwzMd3LZMx1D9R16F8xtxgazxqY/jvmPoevr3vlUWlay8jyWjNTvnqi5v33vWVqPGFRl7WfbWUhs1zGpVhK6ldXo1+akSH4vwo8ry7xFclJHyv4vzXQPGZ7vEu1Kkd1wriXW04dus3mkXNwdl8i2m5PRlodHbyge4ce942nbFEjGfL92t+n80wL3B17zfuna7aeQqqo73GLt/s9kmrVHlvZ0+X4/UZeDx7tNoGGru4jk4LqjeaXpKmG5iphXa6XuIdGnGiSrbNv6WM+Ghl9OZCz3I605C5tq8rZ9BpM2NesdhpYazUY1iXyYmS9j4lrTlLoPX7iQ9g9p+uZD7jSrbxHTHMMwPmnkctmcx3bUyFwZUcNmjcdTRY7MsdmeT2I0GKz3aFE3MNGlRA4xq6/HO0t/m9KJOB/xWgxlHiCWC96xso5+vOkAaaJNimiVxVZgU3Th63bm8kf2LmQ7+7Kw1JCMvnrxv4lO77sKkQtiQKCYAmhAi6mNsSBQJIFgODOohWqZJd8a9NbcfdXh1988fDrCbR3ps0xtVHnM/MaD70COblcp1kD3mJ2U3AZLefRqW9f+/nCP7o9Z7pViBFv7Lteq8T6d3TnXMs1FwmazI7kYizrrmksbXnmsTM5Xu2OLrj4YLxBKdRIb57DWfZqNrzHnd010q9DRx+Ys1a9u2XmEyvUopgAAIABJREFUZN26idx1SRt63MekbBrPJCPe1MHD20Lpiw175IlD34sc/b0IBzrSb6vO7PjFxq+szh/T45AD3I/F8nbW3bnKIKI57q9HH4Ez2yLacj/8IqERIv47zc5Gdzepw43hrgxQO8+YY9g8hzXNUWy510atQ1LrNoTCpjIc52Su8TwoTn4wP5QdsdS8YYdHTjWk+hmycp/TWv7RNEZLchdB7ydxPiai3qKV+g/Rusow3P2fiBxHHFYqqyk3ZBjWXqLe3cmI331XlZZcub1m+93HufkesemfqFGpH++/If235Mi32P3XFolUVavFT7Q37TpcXW3hHaczWT8X4duZnSZTq4c2d3nvKXUD5F+ZAmhAK3PeUXUZC7SFe9sV6ejHL2ngO+7rJ9L0PU3qWk/W2Xe4D4CORBEI72plNk8iW290dyVyF3ZnMRYcvNP3yocn1hssp/qxp9bP7Z0M6egX19o+nlllxaC5ktfbHUel3S/ng6F0VjN5SMQmoVCyq/nmg2MEb+i9Ujty1+ii3KJ1MtY82vxM9MfdLckWHulZ35w40rnuHUJrbt2FHqvmUcfJv1ENO7856Dj6OF/lFh3cy/5wMfztqbMcy3z54GP8ieToLuUkROuJ+BQialIin8pb9CPDpudPP7GGzj5xDn35gX53BYI35U37GR7yZNmSOlbuYvhUN7oovkN1hqFs0c6g++heDBrUeR7M2sbQwoHnh9zG2M3RZOrdfMgqB2NzbVuXirDB71GaN8e7vO+dSB049ugC/nD6ThZ+MxPfK8r5uSYaUtrZmTWr9xpDIlRLcy1HWhzRC8hQJ3Tf2PQfMIVAqQugAS31GSyx/APh3ttF5C3JmHdliaVeMumeH5HqPicz5N4nc28z5R39No9l9WrbmUeGrmIx9ilT9rlfmo8Mz9mfnVt34IUIjxyuwBWR/uO045zFhmfTCDl9VTq/OtHZ/OuTrttdX2PZ52jhzT1dh79bMx4wf6TvQhbVpLXz5KFLQflvSL9PHPkrVqqWhc8Q0l/UWv27aXG9tu31zOpdH79k4egdUlbGhYnOxlfehZzIT0SU3+59IxPtOtpuMu47qWTnFplCLYkxd5xGPxzR6umjbRt6Wih1osVq3mR2dlrZmbnMycvPSZiFJZGM+oLue6ViqMeYdLVbqjDbRGotk/OckDFAlD/AytrPxAcUGQfmU/2BByPuMYf/8UcyzYbNp245xhakE2HFsVMTcP/ciZP1EVt1oh0mJYNaU6Y72vzS0V4ZmdqoOBsCxRVAA1pc74oeLRhOfUdreh+x+xWs7E9EffMqGmQai28NZ97Pot+hFD+c6PR94eBQa65+whpuOWWuMzI8z2PxXJvoZBYeUUoc26H9o42LQfuJBg/U7Mrsd++OrYq8MN+2a88yHL3XNvh7TGJTzglJbc2jB9e8nEwpbWtTZ7Oi84Xle4d7dBwIp39CJO5yPkFi/ippfUBp+2VbPJvINM4wKP8d9xU4Zsonor7XfdDSFko/wIrSyU7f+46W38pPp+Y41epNjnD8aM10YG3mUvI4vsSNLf/Pjec2bmTTKUdbGcA9zo2vq/mceMz3q4k6BTsyA6KlXphJuR8eOfJpzWwYppF2HPs2Jqohw7xa57K62/PVH1Ekoic6Rluo9zwR2jaVf0hMdEwcDwEIQAANKK6BogkEwpmUiPiqTKGco5xE1GsWbXAMdFQB9x3BhfOsuY6t5orQXBF7LplWHWmdV0xhIUoq5n8QLdXuGjos7jaU3tdsQzlRYn8o/U1ibktGvQc/rnll7cxq20e5vI+UsYK07BHT2Gvk5WlraePzw9t7z1ba7tOm8VZx6BxDOV4h/sih73/6w5kUCfnc9w+I+ZFk1Pemo+V3cOtOj+15aOwXx2PP8Uf628jOXd5kNt/u3lF01ys1HPOl8Xz45G7RaXpGnhq7teJ4vAKhtFNXpZSthUZyovOGerupMve771QGr0+fJBavcjQ/ahh8XKKz8XW75xxrDPfurClWU7Kr4Q/HOha/hwAEIFBIATSghdRErKMKtLWn36mU3EPCill9OR5t+hjIZrfAmojUDucz/1dMHlFabj6tuYpPXeyhH23c7/ah9wpxNbPzWZV1dgk7g7r6+MFkhEc/ODnaT6Aj/Q0SvsLI8xWOKTWi6Dwm/RhpU1hTirSZdszhYE1d1eaRPSP1ymM1uVtMrrlarOGm3ouI5Z9J+CfE9C4S2ZOM+d49drxAOJM3DTJt271Fqg7Eo02vrJl4lB9/ZPfxbOuTqnsbHt74FX7dB0Oja2QaaiVxVbdjjKQtWwXcdTiPFdf9vfvBkxI1ktzgfXY8x4+eszZ9jmGpfxet20a/OxL630RX86tfOx9sQMVxtoph5o+1m9XYcVe397YMifMBi1VKnOEfHvYDqvEmiuMgAAEITEIADegk0HAKBCpB4KTrnquvMuYsYdNY4u5qxELf0iKN7l8azOw4TLcrTYbN8u+KpVZps0ZzvlZpo0YrZ1gxDzsODyviEUOpYVvyI4ZWI6LkIRE6xX12zkw5IX5ChJ6zTM8nxi6c7u7IU6ucR6mlJT/ycvqyhOH7GUVY+zdkTqFBvsBg/m3WyDV5csa+sTs0uf/QYUV3MNFid8V0cVRn93pvZDxz5n54JZrnJruaX3dH0B/JrGLHyRIbx2tb2aTyzx7pq/NDx3L3ibfZPLGnq2FcyzG1dfRdxEKrWHJxLfxlYvO67ljT3WPjuktJiSMBFu6zTXvrePcCD3TsvYz08L0irr/I3qH8ku23LdkxHh8cAwEIQKBQAmhACyWJOBAoAwF3T/aa7M7j2TKXKDJqxdHbtc5vF5MaTbEayOD3iTjzmPgpEbpNC/1bT8z3qbGlu/vDp4aernHM+uoqpavFtKp0TlebhlElTr6aTfNXluLqN///7L15fNxXdfd/zrn3OzOSLMvWNpJXOY5tLSM7i8lC9oQkhFC2NtCW8kChEEp5oEBYbC2ZWLITllKaQgMt9IGW0l8SaFkDJCE4ZE/sxLZW2zje7RmNJMu2LGnm+73n/F53jIKiSLa8xZZ95x+Q5i7nvO99KR/fe8851bnwmw0HobW5bMy/Q7G6rpvFS/3WXjfbKG0PvN32urumPnE9S7oDVe75ACZDTGq4brktZ8iGH0I2n21dWX5c6WlsZLwhHGxvKntVDsZYY9cVAdFW5adLAbwr21aWfn3CSx4XivnJW1s3RR+CB8dPiWWfQhSEvRuQqMKg2QACVyGp/0uIH+rrH3psZOL8muV7q7XS5zGCtNxV/JBVkzZiHwohDJkp4TwMhYwJwhBRITEcBjQhWw4VyfukoLnt724szgZwEcknW1aU3TthX1xDR8ARcAROAgEnQE8CRDeEIzCpCcSFKoeScyikZqMEUeDQDgbeORyUkq3+Q2bWUF//s5vvXZAe9rWyPrlcAe4nlN0ZZZ6c8AlcQ/JZFrgU7bUy0IHW5tKCsfhV16VuKfWKH7HvLW26I5R0lAPpkjCV27RHCz4hYW9q11WIOKutqfS71fX75pL4lUzYNVYt+Amv0eHcpFcaDraNPOGsbUzeqCj8gvGD81G4gkk/19pcuHOi49o3oxDAy+NFzNt3qMoPXQFaikFgkz1tDUne1iEcmB/yVG4a+l82mfChMIUjjCaiAC5kMecJYZ8KYIsoCQOTD8hpJEwHhtJIKm1FOkiQQW3/fziDQ/4VoPknNn4eCAUU/gYy/IvAkx+7WuITXU3XzhFwBE6UgBOgJ0rQ9XcEJimBqrpUuUKzSJCs4EkIeDvb9bSd9pp72KUl9Yl5hnRFhDLPDSekH+muvVoGUDfaNOkGgpfaVbRjZP/x0MSWd8VRy7tFYIZW4YqxapaPFKD2VLXbT94Cnj6oIGhfHy/rsmPbE8OpeeFPEMqLAipIE649WlnIiSyXTTOVp82VAWeeHS4taq/2PU+e8QNcrAJ4mZXc53v4t5tGlS0db/zqhtQCABMafbJq28ea988HP7MUAs4Hon4DFAIONmmROWIFqf0ZZS8F3nYDZogkGDKKFhNKsRL9TO+hoc6d/zBraKIpemobd1/OrL+ThuCuMIauRZCrCeTPNzRFWybCx7VxBBwBR+BECTgBeqIEXX9HYBIRqInvLEQTng3Mc1jhAAjtGFCHUtviFX2j3bDiMwA9DzQ/P1wbfCxXF8R7pkaGgkuAYIoh6Ndad26IF+06Epbsm0gN5xHDEwL0tfbmkjtGt481dt0sdPgKPivS6vfcBBTOb11R9Kqr9ZrGnkYwJm2IftzZVLzxRJfDlhZFkCkagqmGvZnk+3sivXvWpYtnvVUULsGM/IettV7TkPypCDyrRNa3rCz7xdHmvaBu50yfQhcbXzYo8nIpJLmQ8fMYZRFSqECEByibMF6MZ4KnMyHVa4aCmeEIpcUg+orSHfGSTcPzxBoSbxWikgzu/9Hm+IIDR5t/5Pd/qLC0DyN4vglQUaDOE/J9NHJwrPevxzK2a+sIOAKOwEQIOAE6EUqujSMwyQhUN6S+rwCvB+CNoQj+ZXpQbO7KL6Et30i4oz/j7Rhd032ki/baXYDngqYjis/hPtkTSk5caICmaaAMGkr7PLR5+PRwNL6aeFuI/KIbIZyTYX/orRmlG0afXNpAnFzKPDN88lpdt/cWUBRqXxH9yfB4NrocES7JBPBcThhnCAedrc0zJ3wtPtIue+qZG+aLmMUo5j4mbwZi8C8AMiWt9Pkhgx8GCO4CBvv+c111Q9c3CeAjNkKdADNGlcwwZk8JhUK5kA56UYfywPenoII8EMhjxEEMYDEKPwlK9QYZGqRcOZ+CTCA6ZxcGQ5UAGpTmdcMnvNa/EMGhjFaeZzg88oSytr77dhG/+3jeumYFqBm6HcP0w9b60i3VjT2XKgpSEsgco9WBjnjJi5NsyztzHQFHYJIRcAJ0ki2YM9cROBoBKy4Ck+m1werC9p0lbhaUg6Dw3ra7Sr93tP5V8dRCzVAepuIX1sRx4GjtXyVcbRS5YDki9TBSsRjZF3j0+7GuxWsbUheTeL0BZi4mFNOyIvq/I8eyCdJzfLXe5uVcGt+TO+B711ilN6CKH7OVm6w4A8QpIJl+kvCQFw51Z/zBywX0umNJqh6r77qfEC8zwDtB4Qfa4n9MlVTdmPoEMS9DlDwBipgAvthxd2mDtXNxQ/Kg1jjlw9cVwjce6QFm6UXEQgD8JiJ8EwT6RcMhM0CHOnOLDtmnCbHGvW/ImNCenLTfF0ToQta6ryNe2FpT3309AmujcdvIU85s5H3g9yhQOiNqesfKPwrDWEPqbgL+wfFem9sT1NYV0V9kg5fim6dG/PyrUunk6pLwjGt9z2vrjE/bdixr79o6Ao6AI3AsBJwAPRZarq0jMAkIxL7Qd63o9G+nT1Gwrz+woSYPtzeV3TwR062oU0AF6f79a0YGHE2k73CbC+p6ZmaIlyifOxkzhBSez+R3DWWGXn75i/P3v9LOnsIFmcuMpg0emLeRCZ5b3zTzpeHvqxsTl6oAt9mgHZuDU7QOa1tGS6DfMOdY8dnRXPpc5V3JuV4Gp9pUTH+sTx8899Kq8qPWp19y9+6FwSG90ZYZAsMQAH9448oZ336VqG7sSghLlOwvEdMAeAWDeQcifUqB5L31oinwkzUHAYRahGQbCKwmorXEZsfo2upL6vvm+eDPVsRhYXzZlv/M5hfVofPJyP7WVaVPjZzbinQ/PbhXh6YoIC4bTja/JJ4oDXz8DJmhe44rh2dcqNbvvqVlZckrTwdsVD0DEoWoW3y5tH3lH0+aj2X9XVtHwBFwBCZCwAnQiVBybSYVgVh9cr8ITEWiZGtTSdmkMv4kGRurT3YC4AIh2d+2Ilp41GGzgiRxEYAHLc1FaycazDLeuJWf68zXocJaIzgUHCxuCxWmZmMA56GY3oDztnbcPbXH9q1alloIxIW2BChw5lLl4eqWPwT12JrnPsuBznvKtsUaE9dhJr1uiEJae+otKNzZviL6vD3kte9JjZYKGxlvx7QlMoXxQpUZePZo4qymfvdfA+h/LykgSO1nq0O/19IU/cCrRGBj1wFmzlcKgFkFAnIPiA2g4n8kon9GIIUovRtWlBYP96tadqBI63QFiylgUR3DJ7K18YOVEhx8V6BD3+2MF+85/HSh5xZjMlobf/Voe+2JqZDa6flKpSGY3bEyms0jWv2F1NXkyaWtTaVfPurajtHApmsKTy24prW59OHhr7O/K5h2Y7qk+JFwV/JyBZHt65unbT2e8V0fR8ARcASORsAJ0KMRct9PKgI1DXs/A4xfuei8KfDi1kOg0Lx3Q9OMH0wqJ06CsbX1PW+CoH/t0QSYnaryc935FJELJDD7OlaVtZ6E6V8ZItbQU8USzMT0YGvblysSlfG+Ch0EFUDsE6ntNljJCk1GiaAKTUf2bVT3apvv075DZeSIBLkJT6VrNjSX/G5xQ9KK2qspSPyg5Z7F++xENggqHPgXjaxKtDjeM0syQRWH8JkjBVDZ/rH6ri0IMk8AelqboyWj/Y/V99yEaH4mAArY3Nnvlf3DNoBMZZB8v0b6mAivE/Dub28uek2t9yXx/tIg6I8hensZOADDc0hhQf70kl8+82kctMnkkWEJW0E9Ku9o1rY/CFDfV0qNEKA1dYmPM8DWjgkEP421nnbNdQgubm0uflUlJ7sWRtGg8tmwxhlHq3N/MveKG8sRcATOLQJOgJ5b633We1sTb5uCpuQAiyABSGvz4ZvTc+1jUwaVeqW/sDk0j+S7jfgmliUem87R18Uni9nhE0qIgXiJ9qbCbHJ3mwIKlZlDTAWAZicgTAHBKDCW+cj7tVZPUEbEaF2hJRgwCgeVkZwAJVeL7gsg0MOCbem3xBvcmbqhrbn0VyNtzqaQApibPnDwmaM9JxgdcZ+1cdmBIuVlzkOEhcLBfhHq05o32QCh2uV7KhnpfUI0lwDKAbCttankE2Mxs6ecqaDrNlAYOoQl9+f7iRh6JrEhPmtXZV33n2iFoUhy20/XfOvi15T/HL6CDyFRENYzXznlrU9+A/RgU1u8IjFyzgs/v+fGIKQfQJDEhqZo1XhruCh+sDjEAwtaVkSfGdkmmyUh8BaH/dBL6ZC5qrWp5Ocnax+4cRwBR8ARGEnACVC3H846ArHle/+WCd8MLA+2ryr//lnn4AQcitV33eTr4MXxksPX1HVd4HnhUCYzlG9CZv1Ek8hPYOoxm1wbX627TXUNCE1X+o95PO1JnNL+bCQ1i4RyfMB5SoIy8Givb8xPQ0D/F5XsxIw8HRCITRFUE++aggG8ceT1cXVD6i01tcW/fvDdr64yVNmwe5Gt4NTaXPKMva4fz/7q+uSbCgpLn7KnklXLdhcRqflWFJsAXtaaZiDLFqNoqs3j6Q3CNpOjrkOkdOAPvahUTq5IUGQj418z/m2iYlU9FxkjBjwA8oU18n5mzGdlRTlOBwO/Hq9G/HAQkugcRE5HW1eUv1BT13MJYPDmtuboitHzxRpTA8AmR9DmmIctLSui54/ls03sLzooaou/1mYbEGVQ9muQua1Npf9zvGvu+jkCjoAjcCQCToC6/eEInIUEbNJzFDM7ryC//fnP5mVPyWoaU/8CAjcBm/sR8TYWXJPbXfL+Nd/C15y8nSokh08+uVoLdBWq0o6RJ7SVn9sxQ4ciFQD8TUBcCCKDAjjNpjkSwBfam6OXDNtlqwoFhrYNv620okkPBc+t/0rZodG2V8V7Y9rnSMvK4jXjC9DU1QRqK6IpNYanMcsW+/a0Ir4tkuuHr2tfWf5Lm13A8OASEdXHqCIKMpGWFeWPHz41DFcOlwMdniMbuc/exSCmd/i0NhtYZcQIelMYgn8jwNkc0OXt95S8Enw10sbhNEwcIBqPCmyFp9rGro8L8HZNkSf8wYGprGiqInwEELch8KUeKcxksx9If0tTNH8snxc3dC/KQBo6m2a+Jm9qTX3yBWRZIwp/2dYU/emp2gtuXEfAETi3CTgBem6vv/P+LCZgo5qF8N2E9CcAsFZEPgyIgAAigu9tay7579PiflyoKpOsVkQzAHTH6HKWNkcoZ6a9i0j999Lz86Bl2yD4BtIttSV58IcTTnuCNzIq3NZpF0p3tMVn2/RTr/nUNuy5GCGS2dBU+JpKP5d/emfOgfzQu9BIgBpfGA6CsoPE6nfPRgyVtjSVrLU/V9XteaengH3j7dQe99m2NngnMmXq1S2roo+8IpC/0Dfd6PTFBLjVRrq/Ikq/Jd7A9q6rkfDTgHAVId3bsqK4frx1iDV0LcHAz0VP54qBqeSp/SbgTwrK/SCSINEHAk8OkOH3RCL07YG0vF8BNgMzC+qPtDUVfXessavqUhd5QbprwxdnvaZgQFX9npsI9CcR6Muj34ielv3iJnUEHIGzkoAToGflsjqnHIHDBOzbRhBYDCIfE8CK2KwQtOwcgkMDasb2fyzZezo52atu5XmV9no67IU7R5bj/GMuU7Yl423N+EFGFBD+qdHqM53xor3VdYk353ryuE1UXxvvXhr4svtI+T9j9V1vNBq7R+bZzF7RQ2gBMavBDLZu/vIfxaJlY58qCHr72punb88K0GXJv8BwkCITikRmFf96ze2HT49rG1O3hpM7HrbvOG0UPjFejJReb995jmZcU5/YAoLn2X8JEEJvEOQsVOpgrtGhHPIlFxFykSXPKMgjUvlimAh5MDC4TyldDuKXtTaXfelE1q62ce81oXR4nc2xOnqc2obUAAvnIKCJ6GDqWCVYT2Ru19cRcAQcAUvACVC3DxyBc4DAgntlaiSVSrFICAHWtDZH33CmuF0ZT1RonxYFJHtQBWllQn8twp8VwjZiKGaUHAD6KxLz9gBlE0loPYLRKJAHinbY3JjZ6G3i/e3N5VmhONYnm2ZoWv4bmeVlrY0JMt4iDGFPDgSbhgJdbiPuR0ei19QnrjcZ/ULnl4oPHo4c53cYUf1agi027+jwPLHG7utsHXovyExHUFUZNms3j8pDetsDojrXdRWLwl3TckTPL8uFNVsHAARbAOQAInxXAlxNKAf9QA10bn1soHbBNcU2xRSB5oCClA7UR7TIA+vGem864QUVjNUl39rqRX9hk+PbboffyurbgHAOMH/4724qhq8/0gPI8tXWlWWfmfDQrqEj4Ag4AhMk4AToBEG5Zo7A2UDAXm8P11Y/k/zJRopL6r1g5PCVMeJOBXLrhs7S9ppF3Q8SylQE/+8MhN+BwHu9gDoCz2gWfZkgrwHAkAlg98ZVxZ1H8mvhyp6ZaiC4jRheziA/MywSbWL3jI/nDefZtGNYwRqaWnDdcHR9ZUOyVvtI4sGbPTXwrXXxir7huarqkpdly2gqybFCNFv5KS60IJMoylFeYWAypYr0Z5n5AlBYCoxh+7YVCAMQ/jkCVQrJ0yA4h0A9RsHQj3wMRTnAdTos1yBALqHMMcxTW5vLGk9k7S6JHyob9PsvR1LthoMCEiwQQvsy43tCspIE7xU5HLEVhlDFi384/T2ROV1fR8ARcARGE3AC1O0JR8AROCMI2JNQFaDNQ5onBF8kjvxba3PBlpr6vW9GoKVE5nGg8NYgk75Za2+PLdkuovIVcqsBNU/QzADxnkAVbB8r96cNvAlA5hMGKQZdPJQ+8PRwZSYbbDTFz72mdWXpr4dhLFi+tySi6XybqqgmLiE0yZtAqAOJboSMvr/lnmnZPKT2E2voeReQ7wnyM2gwD1AVguFCFHWASXIYoRSMiSlSCyQIfomaPi0gXYgaQcxiRHxQUH6CoA4IwBXC/AEgjAjg7RhwJRB8FQFsaNFzbc2lb5zogtkcqXk+5BviJQZNj017xVpKMVCiENb4fOhAnuftH3nNXtuQamOQveLzD9rvKfv3ic7l2jkCjoAjcCwEnAA9FlqurSPgCJwyAjX1ydUIuJoJBki8Xwunw/aaXQxvgRwdIiOXCeJWoWCnGHW1AuoQlmJUagFzep2nwxmTkQOieS4KdrMKbW2LF/QeFpJQHRg52D9oOnZ+dfZgdf3eucR4noR6nho+Ec6mH8pA9rrdOln7heR5AUmuTc5f3bBrAUEolwULUCsWY5K+oqS9cgelL0OBRUCQYJ83gEe9AtivMjiNFFfYc04wMlsUDGoJPR5g+hFh+IwtdWnfpQLCz0CkBxC+ZBS9SL5ZDEQfAJFrAOE+NKablf4bEikCpD8VE7zMkpccriZlbbUR9+mMyucQ5rMfTNUK80V0Pgj2I8rBwHChBtjQN5Q5kJ8XqcSM39P2xRk7Ri9mrCH5kADECOE9QwH/fvQzglO2+G7gSUkg1pD8J1H8y7Z4+aty8E5KZ5zRrzsBJ0Bfd+RuQkfAEXiN8KlL/r0gfICFbkEF57evKHnCtrHi0dOh84glB0ny7NUwsPhEtM2IWQrML0nIu1r5JinIZQzwUHtz2Y4l9cmKAGAeA0Y9Rn8I089sWjl798h5bTJ5o8MF7SuKDpfwrOu6wBjus+mX7M+26lJapH9jc9nWqobUW5WYfkacpVD2MahFwLhOgGeCwR5gs51CpItVe1uvic0XkPkiZkARhX1jCIBCIS/8uMkEZYb8Uta4ozNeti1bitNPNgBGfiuYtqmnqsDg8+iphDDPQZB/EoECsCMg7CaSiwKACjGqQhmebjwcAB/TiqjXkH8QAzmIxAfDfs6BtTnTDw6/8Rzpt8156k2TZ9bf8eqUVUvivTGfzZ0EMEU4+KdDumz1tjgOud3qCIxFoLY+mWKQbPlZAfjX9uay2x0pR+BYCDgBeiy0XNtXCCy9fW3uUMmsT7c2R5sdFkfgRAhkg5AMrRaGd9jk7yy4ZXQ0uxWiIcR5IPAGRdQfEHYBs48Ad9jTThC4zxeTrzzcR6xzRKf7MFDTQChMIoGPcCgQ3jL6RK+6IXWhMmxsQNEFdT0zA2UqfMrZGBoamGo8eCNCcAADKhAPC8TAgDB2BPn8e2+3EYLHAAAgAElEQVRAX6sIupgo1RYval9yR6LUhOUqQXXI06o3yBgPNIdM4KeUilSICj0dwCHyfH1xOlqyevMnMD3MrPILiQqt1aWtzcUPxOr3zQLIvBEQLxDACAJ8cmYR4dWL8uEHT/eBz3i/h7CXWD3kK0xo5AgHZiqSiEGzOzyodo2VC/WVuWzZVW0uaV8V/c2rxXgyygo/IIAPo1I9wlI+LMxPZG1d37OXQKwhaablEe07xIDCra3N5bVnr7fOs1NBwAnQU0H1LB+zdvmed4jW/yMsSIhDLU2lOWe5y869U0gge/Uu8GPx8P+DAM4/Uv1xm/RdgsgNiFBJxF1iYB4gvI8B1yLAPBH4nhj/KdT6EkW0x0+bF+yJZs3n98zBMM0H0P3GT78sJpxRuZyHAeSJgivR8BCK6heECwVkdbYSkEi16NAzmjLl6bQYhSpibTtcvSn4P4bopc7m0qdtTtJAMhcowHIiWisA5SbIbBoMz9iRH/Re6WtpV5DshiB6pdHQ2Rkv3jMap81jan8XmVnyfP/enhIy8iUCWALANSEFmBfW0HsoAAH6GaFcAYKfQ8S0MWYvaXXAA4BBhjylzVTwJcGgdo6Vkso+KwCCKSMj+KuW7V6otL7NMPwGONisKXQZGO/pkW9cT+Hyu6EnKYFYXWKTAC7IJtNB+qe25uK/n6SuOLNPEwEnQE8T+Mk8bVVD4l8I8G8/fmMRfP3hHkiDN+f3zYU7J7NPzvbTR6CmPiltzVGsbuy5VNPg7rFyZ462Lvs+08MrNUuNIHwQUIoJCQwLEKlvG5P5uSFAj23VIVWMqFIi0icoFYRUAcIJEt4UIPbYE1BBXcNo1gBhWWD8Xfa6PlbXdXM4v+TZwYHuNwLDIZGBzdoUDEEovTQAyhgADoHYRKWc9n0Oh0LXCsOvIirYbIN6bNUj8c2+jrtnbspWQAp4f8uqGa+O0hfBRXf1F0UyfWWM+k9Zh7YRB4YB3gEAZYI4nYTtf+Q1A6xH1rcz+CVaqX5mMSgmygADoCiDGRHUpAF4OiCFmXDQQ1i//s7izYAoS28Xz5964IZMKLPeitOlt6/1Bktm34CIFzOYH5PQECBXBUq/OJZIPn07xM18phKo/lzyBlHBuo67Z/acqTY6u85cAk6Anrlrc8ZaVlvXe6tQ8DObwBCRBltWlOSescY6w85oArH6xLUCGM9o/bZIJrh0ZDWhiRh+Qd3OmQGFt80o9PQ7L86H+x7dB8wmLUgBAhxC4T1IeIdhzxNlCnQAm40nm5ShmczBQuOpjTYx/aL4nmJlvEsIaKuIXATCbQhwlyBsFYaNGtVLSjJb0greEAa9OY1QhkJLSckTwJLHhgYBg/ltuvR+++4yWwqVzXRbu95e8yOLZGvF3/aAWlRzy3Q0B4o81IVyOLBoH0n6gKHcpRD416HCF4VlPwB+0iC8D9L7tqlQ4dMAsolNzkcADtonpXORoEwrSPgwlPFMyE5RJEARJEpzYAgo+z7vegRqReG3AeEN2Te0gA8Ry9cM4Vs0wDomagfm6YjYM6RoczaFlPs4Ao6AI3CKCTgBeooBn7XDx0VX+anPdKws/eJZ66Nz7JQTiNV3xbOToLnf/k9rU3nHRCatWnagiGiwCQiW0OGo7akzijzYlfLBIByyeTNtAXkASBPCGgYaRICdAjwkAEYYtqCijQCcscrNaN1Jge8R6hsF5GsRFVQPBfoFAdkDCE8iyFoE1W2Qe5RIESPvR1RLtVHrmU1by6po0p6Y9nsDj+cPYY4J5V5W0D+0+lBOaElgTyQJd6CQFXnTAGWfrQ+vFPbogPLTCEsEpJZAdiIrEkQFAmu1hLe/tCo/tXj57hsM6a8J4n8AyN72puj3LaPZn96ZMzUcngkKypAgz76FFQgGrBjNhKwihTwQeVAAhhCgYmqOwoIcgh09PhBhh0i26tJfGKFuG9HvhOdEdp5r4wg4AieLgBOgJ4ukG8cRcASOmcAf3n9+X4DLwZPvtcVfmxpoeFArOgEHypGwDIjSIrwUJRiCTCikw9zIgAVZkWl4mSBORUUfR2Y2iM8ByPkEyIBmlwQ4BAqFAAsNSAkAhAioH8FsZcEEIdxMiPMFbEAUpEDgG2JPQ4H/QWHoWcEhk31LCioXObNpuPpSrL7rJjHwMmp4FET+lVj2M2kG8teIr/Yx+Ps6Vs3orVrVXaYGqdZgUEOCYURuxRx8ITgYFHjhcKXxeY7xQj/vjE/LRuPbj41cZy2/VwHeVaI7PrQ6fm0wEvblX5WcQwd6i/yMPw0QpyiRHNSomfErACiEXGWT9StCCBgCNWimpadAiY3EP+ZFcx0cAUfAETgJBJwAPQkQ3RCOgCNwfASyJ6DCC4Xoek+FKkfWg88Kr8+lFog24WHRCQIJCcK9hIeiqPR5ICbPaPWSraEOKJciwF+0NkevzV57gyyxid0VDu5mUBEjNFsYrleIvYBwHgBMBYAt2RycQAsAOMZICRJzbW5EQfEUgu6DDGlfjBF8AYQrAL1PBWn+XSS3f8D3IwsJZa6h0A4FwVRm+JQIGyKaJkT/ghL8vnVF+Qs2ib3OJBey0ucb8c8n0iFm2KwYW1o2F22uremaawI4T8T0htK00URChYL+VTldux60teUth9rG5OUZMpu1oQ8J4pr2Fa+OYh+Pvs0wYEVmbWPvrSLBjwEgEJC1bU3RK49vxVwvR8ARcARODgEnQE8ORzeKI+AIHAeBWH3yfgR8hyCubW0qeWO2IlEwtcRoU6JYSgR4gYj6NacxoXI9jzJDswRlLhFuC4yZBirS295U2GajyAmkmBk/CBH4dGt96RY7Vo6fV03Ii0jkgAKwF/QZhhAhciEJFyBQSYAyiwCWgtCFpKQgL0Th9189/RVv7nu0VwLBnQhmEwDmoIDHSDsBzE5Em5eUfkgo97PADBsRjAR7kfGbAuZSFvVrUlAGEOwSCr+sg8zG9YujO2raUyXgQxkBzwyA92qTu3Vk1LkNWiKGnNbmstXWkKp4bywU0KGMpKNEcHNbU/SuY8Fd05B8CgT2tjVH/6ymPrkWAZ9sbS795LGM4do6Ao6AI3AyCTgBejJpurEcAUdgwgRsXXo0JUMgkq07LgTfA5QniMmHjHqBcuCgDAUh41GBMlwsJD6j2j2gDu3MNXlVrwT22FKY9V03pUtLHo8kE7WC4WTrqKwMNlUSQDAbxJQLqinZiHhFAQbskaKICMcBMakALptb4oXeckH+K358Z/U+GczIHkSMCOL/svhPKPaigFwOCH/OgAEKz/6ba6fDU5sHoGO3TfGJjyBCYeBn7ggwtCtXkwognQtC+YQ41TB2hzCc3K/79m6LV4yZ7L22LvlOQ9Ta3lSy2VZuQlHTbSBTrCHxfROYT0408jhWn7TvQP9MkG9tbyp/KLa86wpEnnbQi/7GJZqf8HZ1DR0BR+AkE3AC9CQDdcM5Ao7AxAjEGhPXiYHH3rm0AP537X7baR8ghUTgK0T0OIIZggAOccjrAwh6h+u7L27orRXmcMvK4jW2020PiOpcn3xzy8qyXyys65mplT+rfUVZtrrRWJ+l3xJv//bENBXCvJDRYWNQgeIviMgzhPChKWG6+P1XT8t27U8z/Ofv9oERtUHQbESGIVTQmT3tFPgTBCpF4MC+F80JEfiB2Agnn9G7isRkhaVR2gCYjArUIAYH+1vumdNn32UejVJVXaqcUG7K0cGDAeSGgmDoAnsiWtOQ/JQgbJjoNXxtfbKRBeYgyveHT1RjDXurCEhvaIq2HM0O970j4Ag4AqeCgBOgp4KqG9MRcAQmRGBxY+r3hnk+IhgSun5Dc8nvht8tjjVAzfK91Yw0tcO773mIx9m2qYl3TYGAL2lrLnvMpgarrut+88HBodW25vuEjBiupe6HqkV4jtLwXwAQ9jRBxjAQIAY+rxFPfx2DwOZ8n4KKmA3fgcoGKWERg5Qr21J4gLX+EJvMkDLeyy2rijZORGyOZ2dVXeoihVLc2lz6cHVd6pbc7h2PDpTMugZEqttXlt17NP+qG1O3EMvlrc2ljSPb2hKgXdx9I5I8MSzsjzaW+94RcAQcgZNJwAnQk0nTjeUIOALHTGBJPFG6Pl7WdbSOixu6F7FwUSS184Xh4Bzbx+bw9AK9sLW59Gn7c+3y5GIO4UBbvPT3RxvTfr+kPjGPRVUbgk0k8nFGLAfmEkRRCkEHqD5PLI8KSAgR9orgL4hgi4i8RwAuQMCtEA7f2FpfsGV4voq4RPL8VKWgFKM2m44U3X80G2vrErcGAtsJIddWOFKoNKD5bGtTySeO1DfW0LUEAD4LopeNfpJwmNOeyiAU0R3xwtaj2eC+dwQcAUfgZBNwAvRkE3XjOQKOwEknYBO7A0KZ31f8/OZ7/1hH3U60sG7nzDCpspamGWvtz7ZcJ7K3pHVF2W+PZMiCeM9U7QfVtk066O+Y5hVOy0i6jpV+kZhfFq12ie//kAj/C0SeEsDseGij6AFsOc0tDPJdYUiQh9va4qWJ0fNlU0fR4AJU5DHhluOpMFQT31+IQeadJPASk5jWptL1sYbkA6K6/6otXpMZy0cr1g3KcjDmGzYZ/lhtbJBWvh+5ocjr/PXotE4nfQHdgI6AI+AIjCLgBKjbEo6AI3BGE6hZ1nW+KJxxcGDohbGu1SvjfRUhk84f+Z6xpr7rSmLZbBPEj+WcFbSKzULCSPv65mlbbZvq5XuuwlBkO7E/EwKzj0ORATTmnQzm0famsraa+q6vAci1bc3RC0aOae1j5EjHqrJxTxJr4l1lmAnmM3kKtb/tWE9E7dMDUTpGIn02eb4A3geET7atKP3wa0RvXeoiQvmUEP5r+4qSJ460uLUNqYtZqVRbvHDHGb0JnHGOgCNw1hFwAvSsW1LnkCNw9hCw4o48nBkm/wVbX31cMWl8NbLOuo16F8mUjz79s6eJEKSrbd1zSgcd679Sdih7anpY4IUPHhrqnJoXemdm/4EfhQpL89BPv0GQ/Lbm4seyIrUh+Y72pqjNp/nK54L4tmlBEMkGCB2NvH1uEPhQgUjTAM3OIO3t6vxS8cGj9cvaWJ+4HlH9FRpexgQJAPlxW3PZO0f2ra5Lvp0UvQMFvt7SVJI9ET7Sp/JzO2ZQJDT7SEFbRxvDfe8IOAKOwPEQcAL0eKi5PqeVQKwhtRlBZhnEle0rSppPqzFu8lNGoCbedT4xzqQBs2ZYKI41Wayhp0oC47fd/eo3n7Z6UEgPrlkXr+iz/Ww7YDMHULePfBNZuzwZNQS1ualdjw+Wz64hn7SNsLdpoiAouR6J05qGXhoeZ0wb6rtuiujgyfFE8ug+lZ/rzlfan01AM0XjADAkREPySAFBsbo9NwvqXwHRShRzGxhc1rqq9H/s2FXLUgtJ8Z/bYC5R+J2xngOMuVC3iYpVdt/SqoofsjXsT9liuoEdAUfAERhFwAlQtyUmFYFYfeppAXM5AYIg2vdwelI54IydEIGqZbsXogqV5Wp/zdFEXdXyRIwJDm1sLstepQ9/YvVd8xlxqjK8R7RUi6F94JW0t8XxlXeTh6PBe67BQW6DPOgHQ2/Tg8FPhgVv7fLkjYjU43vQ3xEv2TSe8TZanTy/+1iv1u149lSUM1hmCEqJlMHA9AgF+4JMuG/06Wj1stRbSMt/o0CuIGwyAb4TybyZiGIg8EMbLT8hwCM5NXZd4VOwcWN8Rvex9nXtHQFHwBE4XgJOgB4vOdfvtBCI1SceBcAbILtzMWhtKrVpcdznLCJQG++u5ICLDwyk104klZKNejfE+4drsg+jsCUwibs+6BvZjaDWdKws2TsaU21D6t3gqZ0tjYXPVDemrpLA7Bv5lrO6sedSkswBNlLcvmrGuO8paz6/Zw5rKO5YOePFE1kKGxiVG/hFGVHTCc00EsgBJf3MNAsQP4TAe0TovZ4C8A0AED4Nwl9s6yz9BTyI9jfH/LECXjMOtNwTffmYO7sOjoAj4AgcJwEnQI8TnOt2+gjUNHQ9TwCVAeCdHU0l/3j6LHEzn0wCNv8nZmCK1pg/1Hfgxc33LrAlhY76semGROl9IwNpFsd7ZnFgqlmMYvBSnX9IWj9yMDufCmhWW3Ppk1b0ApvZLSuij4xsY9+GQkhlkGH+/v7078YTxJd/VXIO9qauOp4TyCM6+ICo89bum5KrB94kGLoKmC9Eoqtnl3iwI2XLxPMjbc1lNx0V0hEaLKpPzAsjTnFJ6U+EouvrCDgCx0rACdBjJebaOwKOwMklEBcNcQxq6pNrEOR3VYujn33w3RM/zRt5Aro0vic37WO1UTrHkN9hr5WrlydvMCGzfuQV88Wf7y1I68zVac97PATpaWD0JRmlHt4cLzow0rnFn981y88Jl6IBAQl6R5+yjmwbq+++Vuv+dUd6K3oywNU0pBIoXIJE+8RwsxCUE8KjRVT629VxDI51DltxSUMws2VlebaylPs4Ao6AI/B6EHAC9PWg7OZwBByBMQnUNnZ1MUsJIQXM5mueF1m5Lj4tGzQ00c/wG9BQgAghqgr8zOaOu2e+8l5zuA78cKJ6O65NuQSEOwAiQBhcjoZ/O1bKJhsspCPBUkoHm0VHyobLf45lm7VDEQ22Npe+kpB+oj6cSLvKht2LPNTXieAFIPAUY+bZ9qZZmyc6pn2D6jPMc5HwEyXm2jkCjsDJIOAE6Mmg6MZwBByBYyawJJ56a2D4Z397fRF88zc9YNDc19E042PHOtAF8Z5LTMBzDZkdPnkdo08x7XhVdcnLxJNEZ7xsmxWKqNV0Yr4VBZ4jT546UiWm2obUW8KqePWASVzb3lT+0Hj22Vyfwmpu+4qicevQH6tvx9LeVoTSRr0RBC8BRA+EN7CYDvFDm8dL9VTTsPfPCPT3BYyHqD7bsqLkq8cyp2vrCDgCjsDxEnAC9HjJuX6OgCNwwgRiDQkWQAQR0EPp89Z/Ze6rItmPNoEtJ2nIuwKIt7WviP5mvPYXxPumBSazV4TDCLARELPZEyLKXL7mKNHfscauK4wf6VTeUGU6MJs2rypPjTXPtfHVuodrbm65q/ghQJSj2X4qv6+J984hP1PLhJUAMB9FBgRxLwD2oJFrhOhiRHkWAN8rwLkKEBjABfWdykVxYzsCjsCrCDgB6jaEI+AInDYCNoCIRT6tgH/e0lz+4EQNyaYuYlVlBA6ImJsRKdbeVPpX455ONqSeBJArpucR7Os3gKg+19pU/OWJzDd8tW40KsoEum1Veft4/axY9QKz6aVxROpE5jsVbWyuU1FYBsiFAvR2FPhLEFmNABeywPk2qwQR9rWsKJ1+KuZ3YzoCjoAjMJqAE6BuTzgCjsCkIWDzdvZkuqoNQAmHVIetrR5r2PsuAfpgW1P0reML0K7PA8s9ePgvnrQ2R2miTtuIejHpKCuzVYJIrL255Hfj9bXvMTUQtTaVd0x0/Ne7nT0NHvnOtqah61EUrhRNSyecwP71NtrN5wg4AmcdASdAz7oldQ45AmcngVj97tkAXhUj725X0Y7hyj019V3rCXERi/y+rbk0Npb3lfHuGdrwfwrCAhK+r6Wp7O6JUqqJd00RlkvtFX9N/d43H9Lp1dviFUNj9a9atrsIPaxuXzF+ztCJzuvanRsEauoSjwiqF9qbS5afGx47Lx2BwwScAHU7wRFwBM5oAkvuSOSZXKkWVmE2kY6Ou6f2DBtcu3z3u5n0/UohGCNAIJ9oaS7755EO1X6hb7p4Q1ekjTw33vvNowGI1Xfd1K9LfpfvJ2LomcSG+Kxd4/Wpbkzd4vf1PTbRPKZHm9t9f/YSqG1I9bBIIdosXyAPtTWX3Xr2eus8cwReTcAJULcjHAFH4IwlULOs63wkrhKPOtrir671bo2O1e99nwD9hxdCyGSsAIW7W5ujr5wkZVMwYWaJZu+ldSuLdh+vo7HG7jcYI7vEM2Hlm2ltK2euG28s2zYg2G2fBxzvfK7fuUEgVt/lh5TRaSZQQMkNTSVl54bnzktHwJ2Auj3gCDgCZyABe5VNyqtCMmkhZcVn/3hm1jQkWwhpPgskAJgBIEEInzUMeQQ4YIy/sePuma+cmh6PuzXxrvPFcBgVbR++jh9vnCX1ffOY0/ktq6Ibjmcu1+fcIVBTn/w5Ib5FBIRJ7mxfEW0+d7x3np7rBNwJ6Lm+A5z/jsCZRCAuVJVJVmuN5cJBZ2vzzJ3HYl423RJzjU/exsiUQ4Pr7yg7dCz9xxW58f2FkjlUY+vBV9cn34Qanx1PFC+Ib54aCvKXtjWXPXYy5nZjOAKnkkB1XfKjhPjPiMA+8Uc77yr7f6dyPje2IzBMwAlQtxccAUfgjCCwsK5npsagSiMkQ127Otd862Jb7PyM+dQ2pm4touJfd5nuWlSqZ2Tt+dFG1tb3vImm+c+cLAF8xkBwhpx1BGobkjagLmwT1yJAf0tTNP+sc9I5dEYScAL0jFwWZ5QjcO4QWBqX3LSfyNZv94Og83gDhU41sdrG5OVEeVsCyETEmKL2ppKXxpuzumH3hSB0xNrxp9peN74jMBECixuS243IHBAEUtTSsqJk8UT6uTaOwIkScAL0RAm6/o6AI3DcBGL1XfMBsYoBNrY3lUy4fvlxT3gCHauWpRYqTUqU2Xm0d6A2ZRQilrY0zVh7AlO6ro7AKSew4BObw+GCqS8Kw8G2ldHLTvmEbgJH4A8EnAB1W8ERcARedwJVyw4UkRrKBhkFQ17neLXKX3fDjjDhyByftcuTN4ZD5qk18RkDY3WZ/emdOQW54atam0sfPpN8cLY4Ao6AI3CmEHAC9ExZCWeHI3AOELjtAVEtLV3VnoEyDOmODfGicfNpnok4qhv2vgVV76NkSmtRpZNHygcaq09cq3Vk3ciqQ2eiT84mR8ARcAROBwEnQE8HdTenI3AOEhiuZGSY90RD0c7VcQwmG4aausQlxtO7vCETQQ/yNjRFW8bzYbiGfGtz6ZbJ5qez1xFwBByBU03ACdBTTdiN/yoClR/qzu/8TlE/ANqgS/c5BwhU1Sf/gkS2oCLP+JHOkZWMJpv7S+oT8wzSVK1C2zOBv/hIdeFr4l1lwjy3fUXZc5PNT2evI+AIOAKnmoAToKeasBv/FQLVdYmnAPGNhCgG8M6OppImh2dyELD10M0QF2uPCgxLDorxkLSwSKAIBwFwtoGgsKPzif9aUnXNNsMwAwnSIPBFFogjyp+0NpX9fHJ4O76V2brwgVzW3hx9tLYucWuRF/31eCe518ZF9/jJm1tWRh9y/+Ca7Cvv7HcEHIGTTcAJ0JNN1I03LoFYfYJL8hSmDtm6x7yxrbms0uE6swlU1aXKteIKAJgigl0sXp8HaTIoEWQvD0TyRJl8FrgEAd4DglOIsPzKqlx8dtMgGMP9IWWi4wXrnNnej21drLH7uoE0vZjrBTW+ztm0MZ7fPZ4fNfV7rgw0dG6Mzxi3zWRk4Gx2BBwBR+BECTgBeqIEXf8JE6htSBxkwSk22zEZ+G7LquhfT7iza/i6EshGcU/RMQYdMSGzSw0JK4ESAVUkyD6JHACRfkM4KKIzhGqJYPAuFHkXARR97KYiuP/Z/dB9wA9am8u819X4UzyZfduJKkijUZ4o47c3zRo3fVTt8j3Zf2S1rJrReYrNcsM7Ao6AIzCpCDgBOqmWa/IbW12X/CVo+WH7XWXfmfzenF0e1DSkGhD4YyD0DBLfJwxvY8DngbBbjJ/0Au46kBN0b4tX2Mop2c/ieM+sgP2ZKDQbRFYK8I8I1OcREVkYReCx9pXRG84mUkvuSJSaXFoQEG3V7M9sXVH+wnj+LYrvKfZYL2pdUfrU2cTA+eIIOAKOwIkScAL0RAm6/o7AJCZQGU9UhJkWZQxuUEp2Y1Y0IiBhill2Cso32pvK/n2kiwvulXAksXeekJ4jovqMJ7sUMCNTFZKUAMBb2ec5LLCyY1X0kUmMZ1zTq+tSt6A39JwEoYvse9Aj+WhLeIaTOx4+00qLno3r4nxyBByByUPACdDJs1bOUkfgpBOoibeFwBT3ouAmAbnw4zcVwbcf2wcZloMtK0qnvkp4fmJzOFRYOB99f74R2CqB3m5mFWW8ru53EJkuGaQOypF5LPioUXRNZ7x4zUk3+AwZsKoudRFi0EOgFvXrgd+NPBUebWJVXfIy8nBbW7w0cYaY78xwBBwBR+C0E3AC9LQvgTPAETh9BGL1vbMF+UIU7kaCx1g4bGtCg9CjbStLbhy2rCbedT4ZXGjAbB9QQ1us4LJlNBnNIgLY2tpU3mHbLm5I1ho2l2ukR9Y3l209fZ6d2pkX1u2c6YE3U5SHKgi2tayKJseb0bITo8PtTYVtp9YqN7oj4Ag4ApOHgBOgk2etnKWOwEknUBVPLdTG/KkR+YE3hN1BBH6ESNtBoKy1ufTtC5bvLfFIVymEQ366Z1PnlyoPVtfvnYuA8wnV/iFFmzfHiw5YwxbEe6Z6fuYKZCXG0FOTobzmcQN9QFSspfsWpcy2TNpkOu6euWm8sS6I900zPLikZUX548c9n+voCDgCjsBZRsAJ0LNsQZ07jsCxEMheDzNOozBtU6ATGfZrQ+S1+Ca9RoiXKaG+tMm0z/BmJbuD1FxmqUCUg4HHL49OLRRr3PsGJE9sntD2FSVPHIsdk7FtbV33UvB8AN+DlpVHfm5QU9/15kN6YPWRrupPBYOaO/e8l4z6cxH6TevKkq+dijncmI6AI+AIHA8BJ0CPh5rr4wicJQSq7+x6X5jx2YyY2QrxbkCqZOH1QPQNECgXMk+joTQAzxZFu2gotL3lnmn7Rrtvy2wKeHMF8ZDyeX/LPdGXzxJE47qxOL5rlnB4PgsXtDVFf3okf61YReKKDU2lPzy1XAQviveUp4XfGcbwc75JPy8gKCxAoq5tWVXiTmFP7QK40R0BR2CCBJwAnSAo18wROBsJxBq7HhGQeSRQAADFU3MJ9h8yIEgvo/2d8K8A6c70gf27Nt+7ID0WgzU+DE8AACAASURBVKXxPbmDgb4atG6HIKhu21jyCDyI5mzkNdKnBfVd80MIj6Dgt4t18ZeGKyLZK/d18Wl9w21jdcm/Z6LFCDyvrSl63cnmYlM9KUNRECkiwQIhjQjyLZGgB0TVfPzmQvjGw91gAB/oaI6+52TP78ZzBBwBR+B4CDgBejzUXB9H4CwiULs8GRWFOyuKQ96tF06B/3yyF/oHoa/fSGWeoouHFD05/M5zLLftNT6S36NYFTCrvra7S39/FuE5oivVDV0/IJYhFPgpI25rW1m6rroh+YBieEw82iVBZi6A92kSeIFBYgKyhn39f0/4fWxcKBak5gnwXCHlg0BC+V53y90FfYAoS+5I5HGOqgSUJ1kggiAmlE7PefFLc/acK2vj/HQEHIEzm4AToGf2+jjrHIHXhcDiO1MvA8i8WdM92NXrC4g8vqEpel3t8tQ1TJLT1lz6q7EMqW5I1ChQESNBN7DMaV8146x/+znMoSK+bdp0yFsXGJ4DCCICqBD3BQzPInAHgPew1pLxM1yMSv4bAbTNLyCAaT9NpccrQpfUJ+YZoAWMmFK+t23kk4jsaXQGK1Dp8xhgY3tTyebaeHJxSzy64XXZSG4SR8ARcAQmSMAJ0AmCcs0cgbOdwOLG5A4RLEfAvpDy5w7Xb69uTF3FhFs648WvOj2r/ULyPKN51kBabcrPwYtDafXk2i8W7j/bOWX9E8GLV3QnPI2l77lsKkQ8gu7+AH6y5gAYgwkK4KI0Kg0QhADgK0jw9o+9qTD79/a+R3qFRf5fa3P0QxNhVd2Q+CAwfoiUWQGsDzKxCVFk4/A1v83lqqCglFmVM+hiJNp+CApf3hbHVypWTWQe18YRcAQcgdeTgBOgrydtN5cjcAYTiNV33cSInwKCH5JIZ2RmyfNrbkd/STxRaljXtK4o/u2w+TboCCGyiCL+Fh5U1ezJ2nMp0XqssTuuFDd89LpCGr2k9r2loGpEwScAOIMInwORt3/spqJs0/se6bEC9HcBmts7m2ZuPNKWiN3Z9Q9i5NNAACj2Q1cLwDsI4D4RP58UFRjQuYowJUE62apn7IY48hm8zZxpjoAj4AhkCTgB6jaCI+AIZAnEGpJ1AHIlgqo3mJlm83kCwpy2prLvVtelPkjIdwJCHqD8Upj+CwDejwLfVR6/tD5e1nW2Y6yJ7ywU45Wj6ChA8LXpeTr23iumveZv6LdX7wsGM+af2pvL7qiIb4vkBZE3KqJfyeEreAABnxF32CcLTPgmlfFax8oscHhNEusBaPHf3VgIX3+4B1CpR8CYCtL6/wRBZm9I5+wfGfB0tq/BuexfrCHxAwT1LgFOtDZFK85lFs73s4OAE6Bnxzqe817E6lJ/Y4jLO5qiTec8jOMFYANb/NSNPvImD2gBYWQ7y+BqAViLiDcrFK01QdpnEICnQSACGm89m08+bYR5yMBcA2o2MAgptUfSmSSE1PeKpuir/uLyAjUa97dX7/OHMnwf6Mhd4A++jVB91IB5BkGFAGVuz2DJe4pyuj+CIjciyz8yiSHCwbTJ7Ni0cvbuw8Kza4mI/DsAeQCmFoCAUA62NEVfVR71eJfa9Zt8BGKNSUYEZAOARD9oXVHy3snnhbPYEfgjASdA3W6Y9ARi9amnBfjyw0f6srm1uWzhpHfqNDlQGU9UaNbzDAgrwIHWu4rW1DYmbmHBX3z8puKsVff9pgfEyFMtzWVXniYzT+m018ZF92R6zgcM5htATYTbRKV3tsVn9w5PXL2s51LS/MyNsVxcWB5+xZ7VHQPQuXsokyaapw1fZozpIVIfo7zQR1uWTdtX25i6ZojoJZtVoHZVfxQGB2cJSoQk0i04WOhnpFgrDUhimM3lbSvLGuD2tV6sdObftzaVffmUOu4GP6MJxBqSDGj/xCEw4rfaV5R89Iw22BnnCByFgBOgbotMegK1jV3dgFBkH+MZhsHWptLcSe/UaXSgMt49w2Oay0FwkSCch8iDhLB8ep7ChWUReO7lQWExd7U1ld91Gs086VNX1yfeI6I2E/IiANzJgls6VpbsHT2RzfPpB+n/9DTNN4YrLZfpeQT7DjH0HDJApL5m2DxOvr8VtVdCQ/LM+q+UHbLj1NQlLgGPdow8Na78QqLCC+GFzDiI4BcIhgcRAibA7YNKbz9SCqyTDuEYBow1dP0YBN4GwMBITe1NpXceQ3fX9BgJxJYn/xkUfEBQbW5bUXzRMXZ3zR2BM46AE6Bn3JI4g46VQKw+9agA32D7EeLzLU2llx7rGK792ARq6rv+DYGLCXAHI/4tgNgs55tbVkQXTXZmNfVdzxPAEiFIAcC3heVOAPpL0PKztnhp/3j+1dTvfT8C1QdabiRWH/EA3ioIFQB8IBD1KJngRwojrUaGYr7Hz4wsWVq7PLnYUGh/e/P07dnx40LVpns+c7AYhMJa43Y1wOsG5kQD3ds9VzPPZSP7SXB7y6po8kxiHmtIBqEQqUyGAREPtqwodc8DzqQFcrY4Amc4ASdAz/AFcuZNjMCi5r55eiiY19Zc/NjEerhWEyEwuqoP2Ps/QJlI3zO5TXVd99sRzY9zQwgDGQYC7BDkP21tKu84kt3Z00+TvvrAocwjBbnhq3wdvGgFZk19YgsgzgSGZ1CpzzGbAq1154Z40a6R48Ua9laJUn5bvPT31fX75gJkFgBSjzdoNtlT0pplXeeLxoUgQVt7c3lWpNbE98wR9uaCvYCFYPvw708n31jd3j9FpB8wQAjBFvvUv2trKr7mdNrk5nYEHIHJRcAJ0Mm1Xs5aR8AROAkEauoT/wiCf79oRhg27hmyJ3jrWpujFx5t6Jq6nkvAM706YJMRjHasjD5r+8Qakr8BoUImfgIEDqHC71iROXq8qmW7F5LySoUQxbBPXmbTyLeltv3hK/5MzH7vFUVb19+B2ev7C5cfLPF1fwWwmk7obz+g/O3b4hWve67PmvquvwaEf2aFVyvD3xKRzrbmsvcdjZ373hFwBByBkQScAHX7wRFwBM4ZAhd/vrcgozNXGkIPQe5FwFkI6KOhv96wqvgHRwJhy1uaHHVda1PxL6obu64PB7zhpVXlqdov9E0XnfmQaNkEjNUoOCNQeM/oxP02jRP64euATa6hzKMdK+e+5n3pyPlrGxO3GtBDHgUtI9NcVX6uOz8UNhUMNBcV7wgNettfjwIAlt1g2CwmkQOiwjvb4gWvBGWdMxvIOeoIOAInjYAToCcNpRvIEXAEzmQCS+r75hnwr2eEF9ubSl6ytlbFUwsVeTMlk36MEN7Z0hT98Xg+VDekFgBkpgiHElqChS2ryh+3VYiQS65j9g2iLgUj00HjXAL435YV0WfsWLY85pDRC0AgKpoCTqd3ddw9c9NEWFXV/f/t3Xl8nNV5L/DnOeedGcmWV0kzsvEK2NiakZcYwpYACYSwXG7TEtKbNjdtmoY2y6WFpgVbM2KiGZmlDVkuTUqatGnSclMgt21CwxKSABcwi8HLzEjGDljGizQzkvGqbd73PPfzijg1jhctI832E/yT6D3nPM/3eT/2w8z7nrNrjubqJsfhzo676t81xl1bHP9C7ZhFhuWg5aHOidqPNRTeP5/YWWnEThTDIwAjscM1EIBAcQugAS3u+iA6CEAgDwJN0Z5lYtuXEnmfTMZn7z425Ttfdw+8RwnPcEgNeD1HN2yOLjpwsiWbWtIXu3t1WtozzwxRetvdDZ2hcOYSx5hD2rLqHTHzlVCGWBYYsgasnP4xe476Dekl7JhfJtbPeX35unTQq+jolnjDzpGmtSgqVVNz6RXu9Uc9ga0nO2Jz+DlRmxeRElGmqvP4HEe6zqmuC67ramTl8VuWtRmb3o9XE+MhAIFjAmhAcS9AAAJlLRAKZ84xbC73OVN/vGn9NPeN93f9uE2kyg295W6gJB69lC1+8WRvwQfDmWuU7X3J0YOXtW9/5tHQsiuXEjuzyVC3Uc5SPWRypH0HRPECodwSY7hXEW+c3j/4+ob75ve7izZFsmtymrtO/Hp+JAVYvja7VGtZ5AgnTrY91PD869IBx5JFRFYN5/p31fvmdT4dZXsk8//GNQ+JbtrSu5o8RLWU3Px09IqxzTOmxTEIAhAodwE0oOVeYeQHgQoWWBXtnJmzp96kc4OPbb1n3rveSD/GsnpdV/2g5VkxJb3r2Vz9WfNsosXWAL10bO/Od64TDkWyv21r85plpF738S67mi+ybLXN1s48elu9zLPNFUMml/Fw1fuUuMds0nOpmP+R4/kbW/a9Xw9NOeXRm2cq1covdvtzU6wmJbl9p3tjf/iT3dzQIlHOXHaos9ornRujc/vONP+x36/8m+6puQOyhi1vTypa2z7ScbgOAhCAwEgF0ICOVArXQQACJSfQGMleR0Rdx575PFUCoUjvcmKpSbbWvdJ0R/psR9FiY+uXt91bd9gdM/ysZ672w0ZTRhlnHxtrmYg5QEpm++yqF4+KMdprPmpIBjwOkWPRucYxzxJb24//tLKxOXvtlJ66pzY+wLmxYp7/gHgG9/SsIDZeh3kVO+ZKQ+rHHXH/P504p/v8af8QL1LaWmSM7PN4+jpP9YjBsbHuy1LKeNeQojcS0cCbY40T4yAAAQicTgANKO4PCECgLAXcY0WVrS9oj9c/PJIEh89fN9pXvWD2piM702dZlloq1uBGd5ukYFS8PJT5rGj+MzLmOfGqn+ohs5+EN4o2s4n4HBFlG4vf1DbPdd9vsmmgg8V3qKOt/rV3mthMDdnqvfnaq3Z1tKvRtjk5vA08kSQtv5dO8XW7e7xolrKL1JAsFksf8Ni5TvcN/hNd3K/widX5mtTmzW21w+fS4wcCEIDARAigAZ0IVcwJAQgUVCDYnFlFim4kbX6RijaM+HAC92Ulx3bmGUu3V+WYHW1W2U7fax2eBekmO/NxYQoL8QIi525F8hNy9GzRnBk8WL+tpqZ7eo5kqdHqAIt6rzbqLVuLrz1W95i7ef/wi0KOp/ZMn8aOFG5ZeN86Tbrtpotn0EMvHnTfP3qRlNpg+fSXNzefunlsDHct1MpaJEZytqU6Pbb8sSj5KBveREz/qrSzcTxv0wfD3bsVKb8R+kmqzf/bI80H10EAApUlgAa0suqNbCFQEQLBcNc1ROoxx5LF26INnaNJemW0258z+jxNxjaGP8dC/0ws9xHTcmYyJPQzx9A3tKYMDfm2Je6e+fax+RsjXdd5jXeLrZwrmXiA2Owmm950j9Fc3px9j7JzPal75r41mnhOd21TJH3ICE1Tmg+S4ZuNmJgY+pyy2GKSQ7Yth9237m1L9XvIOyBHBnLuMZ/e/e0i9uw5mtQSIXqSWLGIIU0qYtgcdpjaPSrXYewpbGhQGauaPQODyj2I1TFyNmvVKTaxWEPsJR+JM8Tk9bpif03k/DetNTmOUCoewN8x+So25oFAmQngD4cyKyjSgQAEiFZEMt80JAuTsYD7DOiYfkLhzNVCcjezDIrwRef4vZQ57NDRAWOUz5y7JfybWyk1RfatMboqS+JcymICkht61LCnqmN9Q7KxuevaPs/gLybj9KIlXxdfTXf3dNuoaTkPTbVYVxkaqmKjPEzKcs8eJYfIMJ3NZL5x/qJqerVzgAzRW4p5p8P8Ixb6BZshUWKZnCZRJIYdcf/3Irb4DRc1p0VokIgtGj6e1TJOi8P8CcXuAZ1GkrEGNSZ8DIIABMpeAA1o2ZcYCUKgsgRCLZm3jSMz3T/cmMw/Jtvm/NFYBNwtk4QkSMJ/ykou+txVs4f/vLz/iV4iT8+0VDR45MR5l0V75ipjz1dkGWPs36vOeaODHrPaEXndMmZR4q53Nqcvpp+mSDrliDQqZpuZLjOq59VUNDg01hiD4fRGpfhcEeehZGzOzWOdB+MgAIHyFkADWt71RXYQqDiBYDgtH1pRQ08ljhAx7xJlX0Y09Ug1HR1Y3Dhn8OGPsfNrlIdEz39xj7d2+jTfQN+hKcpXPVVMbppm73SjpV455utCvJ5ZvqaYWMT9oI+HjLYvTEXP2nwyXHe/UHLol6zpf4llfZmNvZyIjsigvTufX7/nu7DBSPp5sc3fkbZ2zZhd98qG23h471L8QAACEJgIATSgE6GKOSEAgYIJhMLpo0I0xQ2ASX4kou5kTVMNqSoi8SrHcb+CFjLERolDooZIqUHt2P2i6CiJOdKXGzj05j3nHHT307RN/xJx9FWs6A9FyKuEvmVY1gvx59rj/m+emOjy6P4Q2zn3u+f/JFIPsqJHDNP01JfqfuC+jFQwmDMs3BjJ/oMi3i22+T6zma+H6OV374VarJEjLghAoBQF0ICWYtUQMwQgcFqBUDj9HWH6j1Qs8KOTXijCxGduBpui6RV2TlnuVkrL1+6ttTy+m4yxtysxIdG8wd22ybLM9uPfGl9z+/4Z/Z7cBYr5WyLOd4nUTcz8RjLm/0ixly0U7r6CDXeI4hoiNf9gX/9Lu391ilOxx474IACB0hJAA1pa9UK0EIDAJAk0rdu3zGbfzI622hfdJd0Xe7zZ7A3KcL+tc0Msap/XeA7YklsqTEdtj3nz9ejcHvfa5ZGu32HDX1XMh0XEYvLekmyb/cQkhT7mZZY3Z+dY2l6aaJ3zTHBt5lzRztwp2YYN49k4f8zBYCAEIFDWAmhAy7q8SA4CEBiLwMpw92Kj9ALfWXUvbPyT/zq1yH0z3rbMdnZ0SFFuunjVlvZIQ6ox/PZCRYOLSanckGNyPqWeIyaP+yGrcciIQ3+Zuitw31himewxy5v3vccSb19ifd22pnU9y2x2Zna0BYabcPxAAAIQyJcAGtB8SWIeCECgLASWNu8+y6enNBrlbEhF/e960315c/oir0fe9JA5MpjjRmH+oBDvZrY2k5NbKSxLWKkrFfNln/3VW/N/97P95DgmYU+3Lq3qs/Tm6MwDxQy15JYdPt/0GZdry2x2Hy1454Qo4lSb/6QvXRVzLogNAhAoXgE0oMVbG0QGAQhMssB50X11HkddJLr6hVR0xv4Tl3fPjDdk7PZY/Q73dxfftqH6YM2iK8gWnxAvVkp9kIgbtKY1n73ynW2bHvjZ22I75ogQTSNWUdID/9s93nOSUxvVcsFopkEZafIp5/mN0bl9TS3pix3J9bTH5g3njR8IQAAC4xVAAzpeQYyHAATKQmBJtHe6zzgXOw5v7Wir7zpZUu4zklrzvGRr3SvH/74xsj+o2PjZdtr7vFNlin10t9Jq+Ct423Y3b7K6RQ/dIWK9RY4ZLIWvtN1nQEnbDSlrzgvzD+3xzZjie/+xT0XLouBFnESoufv7ovWmVGt9STy2UcSUCK2IBdCAFnFxEBoEIDA5AktuEZ9vZvoSe4h2brv71Ed3LopKVU0ue3myzf8bLxT9qjld5ig5qG1nOpH6OrHpFkNVSvN7SajfiPp7Jvn3ZNz/wuRkNr5VGiPdQWKqaW8NvByMZgNiS2hK1v8MXkoan+vpRociafc/fhrEEClFTyRigWsmbjXMDIHCCaABLZw9Vh6jgHvOdyo+5/ExDscwCJwgIBwKZ91PPns67qrffiae0LruD/Q5R19z9wk92bWhcOYcQ/RZZvMJEvUykdwwrZool2MackRyIh8csAIvdkZ54ExrFcPvl0e7Q9YgT/Pt37Oxv3buEvJqr4e8ncX+LGsx2I0lhlA4m6upNtaRfvccBd6XiPnPGss8GAOBYhdAA1rsFUJ8vxZY8Fd9c6d7j+wW94MBRYcTrf7p4IHAeAWamrvOzyk1uC0WSIxkrhWRdJNo39FEdOabp7q+Mbz3KmbP9Urkf1gWN9z8wdnDl37jp70ixM8RUS2J+Xwy3vD0SNYs9DVN0Z5lZCRglN5JTu5BMuanqbY5Xyp0XOW4fqgls1WMNLm5iZIftbc2/FY55omcIIAGFPdAyQisWJde7yha+4Wra+n+J3tpkDwLfhmfvbtkEkCgRScw3EyS8iZi9a+ONLjlzbvmsK5Z0N5a+9Kpxrhvy2vNZ7GhT2olN9x8ZS2/1nmUNuwYIGLzHTYqKcRPl9Kb5cvCmUs8wrOEdQ2x8xljnM2Kh76ZjC94Y6R2uG5kAsvu6L6hX+uNu07xLPLIZsFVEChuATSgxV0fRHecQGhtzwVkmZfECDNzLhn3ewEEgbEKLLt9d5Pl8a1Kxv3fH9UcN4kOLeu5tk7XPf50lO2TjQ01Zz7MSqoTuuPRJtOYMUZmuWdwWqye2BqrL9ln+tzToJRVHWbK/Zn7US4zm2TMr0flh4shAAEIDB+VjB8IlJDA+Q/IlKN7Mn/REfPHi/lc7RIirchQV0T3zLON57w+1f98Z3TRqJ/FDLX0XKAGB7q23jNvz4mA82/bXT1zqvUBYe0kW995WWn52n1f0Jr8yficO0v9vm1s3nefYuvWz189e/ibCCXO/0q0zb2/Im8kJA0BCIxZAA3omOkwEAIQKEWBYHT3bM55LhVP7vmx7scZCu+dz+ILJNrqNp5osHrd4foBOrzKsnjIPdLS/X1jS/eF2qGgz2N+4O6rWYpux2IOxTPn8CBtN2KUIraF+dNizHRD+oWOtvrXSjk3xA4BCEyeABrQybPGShCAQIEF3G2UppjeS70Ob9vcVrt3rOHc9JDojkT6WtGBJ1NRHjp+HvcYz0FDizTT0VRbw8vu70ItmUtF1EJnkH687d66w2Ndt5jGNa3b+zFR3tuUmD8f8ki3Zav3C5N2tHpyW7RuXzHFilggAIHiE0ADWnw1QUQQgMAECYTCmUsMc/bYSUbjWaYxsne1zlkHE3cH3vU2/PLo/pDHHpyds3z7O6Kzk+80oN0fEGPmVlv0b6X+CejxZqFI9rtkpDfZ5v8L9/93dxQwrK4z4jza0TYXn4aO5wbDWAiUuQAa0DIvMNKDAATeEQg2Z1axIknG/FvyYXJe9HCdtgca2+P1zx4/X7C5973CpkpbZk8i+k5z2tiSvVaJXZ+MzflePtYupjncYzrFcCYZ9w+/De9uyK+03MiGXiuVDfeLyROxQKBSBNCAVkqlkScEKlhg+drsUstjahOtgQ35ZGgMd13mMzUdm9ZPyx6bNxTuvoKUzaK8Hamov/uKqFhZO3MTEb+divvL7gCFlV/snupUqUuHRKe2/+qxhlXRAzNzuYFPsFZ1lvJ+FZvW5/Ouw1wQKA8BNKDlUUdkAQEInEJgRbR3nj1kn5dr8D+34xYezCdUY7hroVLkT7bO+fXZ8MFw5hqltJMbkBfd5z3Pvv2NGVM80z8qIq+W0r6fo3EKRg/OFjN0oaVUYmu0dnhngMZI9s9YzFdZ8UeTrf4fjmY+XAsBCJS/ABrQ8q8xMoRAxQo0hjP/UxHfaNmeP99898zOiYBoCqev0pZv4/CnfDc9pEPnXnYtKeJkW+BRd8ulpc27z/Ky7+Ns938ncffCtycihmKYs+mOXbMcVfUe7dV7E9G6bW5MoZZMlAy9z5DZ7GH1wpaY//8WQ6yIAQIQKLwAGtDC1wARQAACeRYIhrM/ZDIhcUzaWNa/dcTqv5LnJX49XVP0wNnk9M1KxOa+6u4BOn1q9YdY6FAyXjd8zGZTS/f1RqwZqVjdgxMVQ7HMG4yK1+R6Qpa2p+WUZ4dl7L8lUb+lFJEY9wxd+n9bvuS/vFjiRRwQgEDhBNCAFs4eK0MAAhMg0BhJb9LMK90Ts4jETsYbPBOwzLumbAynr2Kr6rUhsm2PDP2+tumVRNucjcFopoYc51bLnvqvW+6avn2i4yiW+YPRTAMNDq5iy/OTNYur+aJzp1JnZoge3XyYlKHfTqwP/HuxxIo4IACBwgigAS2MO1aFAATyLOC+5S5aFmrhf1WKfCsX+mjTzkExur7qxL0687w0NTZnr1VsvibW0EVse/9dmHtYzNeNsmawcRrI8v/jRMeQ75zGO9/KL+5a7EypeuPzV9X++u+Zbzy13zi23NiOBnS8vBgPgZIXQANa8iVEAhCobAH3LeyhGn2Wcsynmeh3mCgjQpe4Z69rVu1bY/XBiRZy3/q27cFX2DH/bLT6XVuZP7CMeoCJBwzxHSdu1TTR8RTL/CtaMn3VXq6+YXUN/WRrHx3qs51kLGAVS3yIAwIQKJwAGtDC2WNlCEBgHALLoj1zdY7nsXZmObbZa3ltpanmLfdloBUt2fc7jrMy1dYwaWeUByOZZ0jkMqVISNgYou8azfeqIdtKrZ/TPo5US3aouzE9a+unxsgMpegwifPprbE5j5RsQggcAhDImwAa0LxRYiIIQGCiBdxPO43XzCfS822mwx47t2frPfOGt/05/id4+74F7LVm5WvT+ZHkFYqkcwvqfJb7ad8DP9tPOSOvCqtbJedr77hreu9I5sA1EIAABCpFAA1opVQaeb5LoPGOvavZY92aigU+CZriF1i9rqve1tYCx5CflPOWGbTeOt2Z6itu3zPP9vrq22P1myYru1AkO3TWbO35yJrp9HdP9ZJDnDRGbm2PB56arBiwDgQgAIFSEUADWiqVQpx5Ewje2fP7bJx/NuI+I8iDiZi/Km+TY6JxCwQj2SeZZZUx/JgiHRayFyrj6JyXd227M7CLmN3HO0/7476FzcaZf/wG8WcaM97fh8I9Tws5lyvFQiKOYRNjW/8sud7//HjnxngIQAAC5SaABrTcKop8zijQGM78B5P894sXV9OGnf2UivuVu2H4GQfiggkXWB7OfE2RuUWRIiNCos112lavJdYH0qNZ/Lzovjqv0UvyffTmqWJYEdnf5JC9xjjUoLTzcSJ1mES9YBx6Vhx+5nSf1o4mL1wLAQhAoFwE0ICWSyWRx4gFVt+xZ2VOe14Txe722NtSscDyEQ/GhRMqEGzJbiUjTZcuqaLndvSRUuqaZKv/idEuuiTaO73KmNWJ1vpnRjt2tNcvX7u3VlnWHxqjHvQoU2cLfU8JzxCWGstbfYOTyx1Kxmo7RjsvrocABCBQzgJoQMu5usjttAJLor3zdvzq3GpQwxx4HgAAFDtJREFUFYfA+75xYNaBfYNpYrZYaHsi7l82lsiW3LLD55s29Ypk29xRN6+jXa8pkv2YsL3T/bo/1JJJMPESZnPQIX0b50y/0Wy1x+ofGu28uB4CEIBAOQugAS3n6iK3ggq88ya2/iURWULyeCrWcF1BAyqhxc//k1c9Gx9YkxtPyE3N3dcntj/7OD38MWc885xubKil6wIRvTAV8z8SimSeZJKramsU9x41RMIHjIiXhdYn2wJtExUD5oUABCBQigJoQEuxaoi5JAQamzOvK5alc2Z5aN/+HKW2+y16mCesGSoJlEkMMtTS/QF7wNo4Uc9ful/zex37M7ae8k+vR6f1NEWy6elT2P+JS2fSTzYdpp09QzYbc7F7JOckpo2lIAABCJSEABrQkigTgixFgeCd2XvIcf7KfaFGSEwyHtClmEepxhxq6bnAcY7u6Whb2DUROTRFstcZkUOpuP85d/5gc/oJxXR17XSLeg/bJEwZW8mF26INnROxPuaEAAQgUMoCaEBLuXqIvegFgi3pb7ORa5np1kSsAc8BTmLFQpGu5Y5tnI67ztqe72VD4b3zjVjXt7f5Hzi2g0JjuOuzxKpFsZrOJK8P2M6Hd6yfk8332pgPAhCAQDkIoAEthyoiBwhA4DcE3KM6PTmam2iry/tX4KGWzI3i0BupNv9md+Hl67KXKy3/SZquYcfpTcbm4K133JOnFQg2d/+StVogQntSMf/Z4IJApQmgAa20iiNfCFSIgHtsZ66KL873SUTB6L4FnNNXJ9sC3x6mjEZVyP7CZY7FA9o42mM72zfhk88KucvGlmYo3PVFYf3XU71MfUOGyKi7k231a8c2G0ZBoDQF0ICWZt0QNQQgcAaBVdEDMx1n8NO2I3s71jf8IF9gjZH0R4jUrmPHfDZGsqvFcXLKqzrZpkuScf+T+VoL85SnwKqWPdfnHOtRrZjctxIdsj+9LXbWP5RntsgKAicXQAOKOwMCEChbgWA4vZGY/k8qFvhyPpIMRg/OJnvw91Nx//1EJKFw5hwiCiTj/heC0d5Gdkiw6Xw+pMt/jmBz9jmlaZkxtD0Vr7+k/DNGhhB4twAaUNwREIBA2Qo0RtLfZdbXsJHHkvH6T4030RXh7GWGHJWMNzy9et3h+iF1ZA1Z+rlqss1ATl15sD/31O775vePdx2MhwAEIFDuAmhAy73CyA8CFSpwfnTflAFHHxEhJvdf4r9IxevvGw9HU0v6Ty3b/FB75eiAbb1PLNqaivq7myLZNbamwx3R+ry/cT+eeDEWAhCAQLEKoAEt1sogLghAYFwCq6NdjYM2p1bNr6bNu/vdFjSRijesGOukweburxKrqx3LXKdtM4/J6krG/W8sX7t3qeWxahOtgQ1jnRvjIAABCFSaABrQSqs48oVABQkEw92bmXkFE+cM2c+z6PlaWZ/Y0lr70mgZgs3p75FirzF8r0eZ3NZYIOE2n1rruUesgRc7o4sGRjsnrocABCBQqQJoQCu18sgbAhUisOSWHb4dX18y6KYbDGc+ZUQ6LKFphsxe8trdqej8/aejcLdzsqvVi0QcUDm6X7z8GOcci5TJkVaew6p/E5rPCrmZkCYEIJA3ATSgeaPERBCAQKkILPurnmleH80VJ9cgSvuYuVdEDgwa59DAgH3k+BeJQi2ZPkVSRcQsRowRdR+x+awScwXOeS+ViiNOCECg2ATQgBZbRRAPBCAwqQIX3yfVR9N7a3PammlZPI1sqhGtfCQyZMjMZ6Jvf+HquuGYvvnUfskZedxrTf3DLdGazKQGisUgAAEIlJEAGtAyKiZSgQAE8iUgvCi6yzeDqqY7DnfNnKrV9CpFu3qGSIu+bmtb/WP5WgnzQAACEKhEATSglVh15AwBCIxYIBjpblPEf0nE2ghtSsX95494MC6EAAQgAIGTCqABxY0BAQhA4AwCTc0959skezva6ruABQEIQAAC4xdAAzp+Q8wAAQiUuUAwnHmfsr2pxN0z3y7zVJHerwRCzZkHbab7t8X9LwAFAhDIvwAa0PybYkYIQKDMBBpb0ldOUc6GjdG5fWWWGtI5iUBTODNoyHjdE7QUq3sTsfrbAQUBCORXAA1ofj0xGwQgUIYCTc3d1ye2P/s4PfwxpwzTQ0onCAQjafnjy2fRd545QCLyi1Q88EEgQQAC+RVAA5pfT8wGAQiUmcD5D4inf3f2ylTc/3iZpYZ0TiHQdGemxxipZSJxWH+ho7XuG8CCAATyK4AGNL+emA0CECgzAXfTestLa5LxuqfLLDWkcxqBYHP3F1JtDfcDCQIQmBgBNKAT44pZIQCBMhE4L7qvzmv0kkRrYEOZpIQ0IAABCBRcAA1owUuAACAAgWIWCK3dfYHN3iXb1gceLOY4ERsEIACBUhJAA1pK1UKsZS2wMty9eJYV2P10lO2yTrTEkmuMZJcosq1kbE5HiYWOcCEAAQgUrQAa0KItDQKrJIFQJL1JhFa5Lz0YplvbY4GvVVL+xZxr07r0ipyRQ9vubugs5jgRGwQgAIFSEkADWkrVQqx5F2iKpA8bIzWsVDoZ8zfkfYERThiKZMyieg/vzAyRML3cHgtcOMKhuGyCBRpbui/0KNq5JdqQmeClMD0EIACBihFAA1oxpUaiJwo0tmT/hY35vfeeM4VefqOPjMOf77jLX5DtVkKRzBERmerGyCJfSbY13IaKFV5gWbR7keXo3zLkPNUea0gVPiJEAAEIQKA8BNCAlkcdkcUYBILren6PtP0vJG7XR+TNqVWb7vZvGcNUeRnSGMk86NHq21uidT/Py4SYJC8CwXBauIrPTYb9b+RlQkwCAQhAAALuX7v4gUDlCgTD3Y8opVeRMc8n4oE/qFwJZH4ygVBz5suizE2pbYHF9DDjFCTcJhCAAATyJIAGNE+QmAYCECgvgVAkmxBxQoqV+xn5UCLmryqvDJENBCAAgcIJoAEtnD1WhgAEilgg1JIZaqjRnhsvmkH3P9lLQuby9vicZ4s4ZIQGAQhAoGQE0ICWTKkQKAQgMJkCTS3ZLhHToBSRMSTJWEBN5vpYCwIQgEA5C6ABLefqIjcIHCfgvuSkRVYJ01PJWOAW4JxZINicfp41n8NCX0nE/PeceQSugAAEIACBkQigAR2JEq6BQIkLBO/s/QNynO8yyfA/1syawJYv1mBfyxKvK8KHAAQgUKoCaEBLtXKIGwKjEAhG0s+w0GWfv7qW7v9pLymhOxPxQOsopsClEIAABCAAgbwJoAHNGyUmgkDxCqyKdi+yHbVDRCzFfCAR888q3mgRGQQgAAEIlLsAGtByrzDyg8BxAktu2TF9x9eXHAIKBCAAAQhAoJACaEALqY+1IQABCEAAAhCAQAUKoAGtwKIjZQhAAAIQgAAEIFBIATSghdTH2hCAAAQgAAEIQKACBdCAVmDRkTIEIAABCEAAAhAopAAa0ELqY20IQAACEIAABCBQgQJoQCuw6EgZAhCAAAQgAAEIFFIADWgh9bE2BCAAAQhAAAIQqEABNKAVWHSkDAEIQAACEIAABAopgAa0kPpYGwIQgAAEIAABCFSgABrQCiw6UoYABCAAAQhAAAKFFEADWkh9rA0BCEAAAhCAAAQqUAANaAUWHSlDAAIQKFaBxrXZm7SHr0u01n1qMmIMhrP3EpkPGKJvdcQDfz8Za2INCECACA0o7gIIQAACECgKgWA4/U8k8klm5f7ltD8R99dOZGChaOZqkzNPKB7+q1CSlt+iKJuJXBNzQwAC7wigAcWdAAEIQAACRSHQ1JJJGaLGuqmKeo84JhkL6IkMLBhOP0JEN86fZdHut22yLaf+9ejcnolcE3NDAAJoQHEPQGDCBZoi6UER8rJSOxOt9WdP+IJYAAIlLNAY6bpfifqcuB+OCKVSbYHQRKfTFMkcEZIpRPRKMha4cKLXw/wQgAAaUNwDEJhQgWC4++9J6I+vWjmVntraRw4PrdgWm5+Y0EUxOQRKXODs2/fPqPLJsvbW2pdKPBWEDwEInEYAX8Hj9oDABAmEwgfPERr4JZEQM0/414kTlAamhQAEIAABCORdAA1o3kkxIQT+SyAUyfwOE33U8Tlr28NzdsEGAhCAAAQgAAG8hIR7AAIQgAAEIAABCEBgkgXwCegkg2M5CEAAAhCAAAQgUOkCaEAr/Q5A/hCAAAQgAAEIQGCSBdCATjI4loMABCAAAQhAAAKVLoAGtNLvAOQPgRMEQuHMRlLSKIbfSsX9ywAEAQhAAAIQyLcAGtB8i2I+CJSwQGOk6zoW/Z8eNpQTJhK5I9XWcE8Jp4TQ8yAQimReYpJlhrgzFfOvzMOUmAICEKhwATSgFX4DIH0IHC+wOtrVOGSrFCtFYgwxeT+ZjM/6PpQqV2BZtPsKneNfKEVk3COKWH0mGav/duWKIHMIQCAfAmhA86GIOSBQRgJN4czPSckKY3h7Ku6/pIxSQypjEFjd0vuhQWM/6dFMtjP8HyWfS8Znf3MMU2EIBCAAgV8LoAHFzQABCBRMYFlz9mal+Y321rqfFSwILHxGgVA4/RopXipEnalW/4Sfz37GgHABBCBQ8gJoQEu+hEgAAqUp0NSS7TTGLHSjZ+afJ2P+K0szE0QNAQhAAAKjFUADOloxXA8BCIxboOmOXbOMVb3/+vdMpZ8nj9JgjgcSsfrqcU+MCSAAAQhAoCQE0ICWRJkQJATKTyAUzuSIxHJfttdKvbH1S/Xnll+WyAgCEIAABE4mgAYU9wUEIFAQgWA0cw058i0SeTMVb7iiIEFgUQhAAAIQKIgAGtCCsGNRCEAAAhCAAAQgULkCaEArt/bIHAIQgAAEIAABCBREAA1oQdixKAQgAAEIQAACEKhcATSglVt7ZA4BCEAAAhCAAAQKIoAGtCDsWBQCEIAABCAAAQhUrgAa0MqtPTKHAAQgAAEIQAACBRFAA1oQdiwKAQiUukAwnEmw4nPEOLtT8YbzRppPKJL+LhF9koSMEbm5va3hH0Y6FtdBAAIQKBcBNKDlUknkUZECoXDmb4jpFmLan2z1N1QkQgGSXtGS/nPH0FeqtaJ+2yES82NWlm2U/K0Sa59oYsnJEks5b4pDbJiVKGZNOWVEb5w5RdHBfkNM3JuI+esKkAKWhAAEIFBQATSgBeXH4hAYn0BTpNu4R6kbUsQirybjgfPHNyNGj0RgRUtP1DHOnTOnaDrQ55BifsqI7CPWPyTbtLMmYcPzcl5nl7JFFPmMyvXJUHWV8dhmp5B4hYiUyJOJtoYPj2RNXAMBCECgnATQgJZTNZFLxQmEIt05EWWRCBHTD1LxwMcrDqFACQebM28y03xm6UrEAgtGGsZ7Wg9dPJTrf1hENqbiDR8Z6ThcBwEIQKCcBNCAllM1kUvFCSyLZP/IIvlrJn4lEau/puIAkDAEIAABCJSkABrQkiwbgoYABCAAAQhAAAKlK4AGtHRrh8ghAAEIQAACEIBASQqgAS3JsiFoCEAAAhCAAAQgULoCaEBLt3aIHAIQgAAEIAABCJSkABrQkiwbgoYABCAAAQhAAAKlK4AGtHRrh8ghAAEIQAACEIBASQqgAS3JsiFoCEAAAhCAAAQgULoCaEBLt3aIHAIQgAAEIAABCJSkABrQkiwbgoYABCAAAQhAAAKlK4AGtHRrh8ghAAEI5EUgFM7sJKaanK5e/np0Wk9eJsUkEIAABE4jgAYUtwcEIACBChZoCnfvNcxzXQLFfCDR6p9VwRxIHQIQmCQBNKCTBI1lIAABCBSjQCic7memKsVEjqFcMh7wFmOciAkCECgvATSg5VVPZAMBCEBgVAKN4e7fVaS+R0xKhG5Oxf3/OKoJcDEEIACBMQigAR0DGoZAAAL5E2hal/6IaH5EjGgherS9LXBD/mbHTBCAAAQgUIwCaECLsSqICQIVJBAKp7cR03mzayzaf8SWZCygKih9pAoBCECgIgXQgFZk2ZE0BIpHIBjuupdI/SWxkCI9kIjVVxdPdIgEAhCAAAQmQgAN6ESoYk4IQGBUAsFw+jNE/KlU3H/JqAbiYghAAAIQKEkBNKAlWTYEDQEIQAACEIAABEpXAA1o6dYOkUMAAhCAAAQgAIGSFEADWpJlQ9AQgAAEIAABCECgdAXQgJZu7RA5BCAAAQhAAAIQKEkBNKAlWTYEDQEIQAACEIAABEpXAA1o6dYOkUMAAhCAAAQgAIGSFEADWpJlQ9AQgAAEIAABCECgdAXQgJZu7RA5BCAAAQhAAAIQKEkBNKAlWTYEDQEITJZAUyTzbWG5VoTbUzH/hyZrXawDAQhAoJwF0ICWc3WRGwQgMC6B+bftrp4x1XuUhFnIkJD6UnvcHx3XpBgMAQhAAAKEBhQ3AQQgAIFTCCyL7D1Pi7WtporpyIAQEz+WjPuvAxgEIAABCIxPAA3o+PwwGgIQKHOBxkj6JSVyPjG/nYwF6so8XaQHAQhAYFIE0IBOCjMWgQAEIAABCEAAAhA4JoAGFPcCBCAAAQhAAAIQgMCkCqABnVRuLAYBCEAAAhCAAAQggAYU9wAEIAABCEAAAhCAwKQKoAGdVG4sBgEIQAACEIAABCCABhT3AAQgAAEIQAACEIDApAqgAZ1UbiwGAQhAAAIQgAAEIIAGFPcABCAAAQhAAAIQgMCkCqABnVRuLAYBCEAAAhCAAAQggAYU9wAEIAABCEAAAhCAwKQKoAGdVG4sBgEIQAACEIAABCCABhT3AAQgAAEIQAACEIDApAqgAZ1UbiwGAQhAAAIQgAAEIIAGFPcABCAAAQhAAAIQgMCkCqABnVRuLAYBCEAAAhCAAAQggAYU9wAEIAABCEAAAhCAwKQKoAGdVG4sBgEIQAACEIAABCCABhT3AAQgAAEIQAACEIDApAqgAZ1UbiwGAQhAAAIQgAAEIIAGFPcABCAAAQhAAAIQgMCkCvx/V/GY8pDRD+8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6" name="Picture 6" descr="C:\Users\z003nefs\Desktop\downlo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72" y="1949047"/>
            <a:ext cx="4859489" cy="32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 Behavior Model</a:t>
            </a:r>
            <a:endParaRPr lang="en-US" dirty="0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945057" y="2187318"/>
                <a:ext cx="4968563" cy="3044249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1pPr>
                <a:lvl2pPr marL="179388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2pPr>
                <a:lvl3pPr marL="358775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3pPr>
                <a:lvl4pPr marL="538163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4pPr>
                <a:lvl5pPr marL="717550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5pPr>
                <a:lvl6pPr marL="11747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16319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0891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5463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sz="1600" kern="0" dirty="0" smtClean="0"/>
                  <a:t>RL for user behavior modeling</a:t>
                </a:r>
              </a:p>
              <a:p>
                <a:endParaRPr lang="en-US" sz="1600" kern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We treat user as the agent</a:t>
                </a:r>
                <a:r>
                  <a:rPr lang="en-US" sz="1600" b="0" dirty="0"/>
                  <a:t>, </a:t>
                </a:r>
                <a:r>
                  <a:rPr lang="en-US" sz="1600" b="0" dirty="0"/>
                  <a:t>who conduct an action </a:t>
                </a:r>
                <a14:m>
                  <m:oMath xmlns:m="http://schemas.openxmlformats.org/officeDocument/2006/math">
                    <m:r>
                      <a:rPr lang="en-US" sz="1600" b="0" i="1" dirty="0">
                        <a:latin typeface="Cambria Math"/>
                      </a:rPr>
                      <m:t>𝑎</m:t>
                    </m:r>
                    <m:r>
                      <a:rPr lang="en-US" sz="1600" b="0" i="1" baseline="-25000" dirty="0">
                        <a:latin typeface="Cambria Math"/>
                      </a:rPr>
                      <m:t>𝑡</m:t>
                    </m:r>
                  </m:oMath>
                </a14:m>
                <a:r>
                  <a:rPr lang="en-US" sz="1600" b="0" dirty="0"/>
                  <a:t> every 10 mins; </a:t>
                </a:r>
              </a:p>
              <a:p>
                <a:pPr lvl="2"/>
                <a:r>
                  <a:rPr lang="en-US" sz="1400" b="0" dirty="0"/>
                  <a:t>Each </a:t>
                </a:r>
                <a14:m>
                  <m:oMath xmlns:m="http://schemas.openxmlformats.org/officeDocument/2006/math">
                    <m:r>
                      <a:rPr lang="en-US" sz="1400" b="0" i="1" dirty="0">
                        <a:latin typeface="Cambria Math"/>
                      </a:rPr>
                      <m:t>𝑎</m:t>
                    </m:r>
                    <m:r>
                      <a:rPr lang="en-US" sz="1400" b="0" i="1" baseline="-25000" dirty="0">
                        <a:latin typeface="Cambria Math"/>
                      </a:rPr>
                      <m:t>𝑡</m:t>
                    </m:r>
                  </m:oMath>
                </a14:m>
                <a:r>
                  <a:rPr lang="en-US" sz="1400" b="0" dirty="0"/>
                  <a:t> corresponds to a zone ID; meaning the user transfer to that zone</a:t>
                </a:r>
              </a:p>
              <a:p>
                <a:pPr lvl="2"/>
                <a:r>
                  <a:rPr lang="en-US" sz="1400" b="0" dirty="0"/>
                  <a:t>Time elapse only when user’s </a:t>
                </a:r>
                <a:r>
                  <a:rPr lang="en-US" sz="1400" b="0" dirty="0" smtClean="0"/>
                  <a:t>online</a:t>
                </a:r>
              </a:p>
              <a:p>
                <a:pPr marL="180975" lvl="2" indent="0">
                  <a:buNone/>
                </a:pPr>
                <a:endParaRPr lang="en-US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We treat all recent contextual information as the state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</a:rPr>
                      <m:t>𝑠</m:t>
                    </m:r>
                    <m:r>
                      <a:rPr lang="en-US" sz="1600" b="0" i="1" baseline="-25000">
                        <a:latin typeface="Cambria Math"/>
                      </a:rPr>
                      <m:t>𝑡</m:t>
                    </m:r>
                  </m:oMath>
                </a14:m>
                <a:endParaRPr lang="en-US" sz="1600" b="0" baseline="-25000" dirty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57" y="2187318"/>
                <a:ext cx="4968563" cy="3044249"/>
              </a:xfrm>
              <a:prstGeom prst="rect">
                <a:avLst/>
              </a:prstGeom>
              <a:blipFill rotWithShape="1">
                <a:blip r:embed="rId2"/>
                <a:stretch>
                  <a:fillRect l="-613" t="-401" r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://wiki.ubc.ca/images/b/bd/Rldiagra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39" y="2756082"/>
            <a:ext cx="41338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71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3920" y="2290762"/>
            <a:ext cx="4754880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Decision Tree Learning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Artificial Neural Network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Deep Learning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Reinforcement Learning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Clustering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Bayesian network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……</a:t>
            </a:r>
            <a:endParaRPr lang="en-US" sz="1600" b="0" kern="0" dirty="0" smtClean="0">
              <a:solidFill>
                <a:schemeClr val="tx1"/>
              </a:solidFill>
              <a:latin typeface="Siemens Sans" pitchFamily="2" charset="0"/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4580" y="5382868"/>
            <a:ext cx="311912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200" b="0" kern="0" dirty="0" err="1">
                <a:latin typeface="Siemens Sans" pitchFamily="2" charset="0"/>
                <a:sym typeface="Wingdings" panose="05000000000000000000" pitchFamily="2" charset="2"/>
              </a:rPr>
              <a:t>e</a:t>
            </a:r>
            <a:r>
              <a:rPr lang="en-US" sz="1200" b="0" kern="0" dirty="0" err="1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g</a:t>
            </a:r>
            <a:r>
              <a:rPr lang="en-US" sz="12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. Reinforcement Learning</a:t>
            </a:r>
          </a:p>
        </p:txBody>
      </p:sp>
      <p:pic>
        <p:nvPicPr>
          <p:cNvPr id="4098" name="Picture 2" descr="http://wiki.ubc.ca/images/b/bd/Rldiagr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16" y="1916548"/>
            <a:ext cx="41338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v3.co.uk/IMG/922/339922/google-alphago-logo-540x334.png?14539918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7" b="20706"/>
          <a:stretch/>
        </p:blipFill>
        <p:spPr bwMode="auto">
          <a:xfrm>
            <a:off x="6633283" y="3891283"/>
            <a:ext cx="3561715" cy="124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39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 Behavior Model</a:t>
            </a:r>
            <a:endParaRPr lang="en-US" dirty="0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945057" y="2187318"/>
                <a:ext cx="4968563" cy="3044249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1pPr>
                <a:lvl2pPr marL="179388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2pPr>
                <a:lvl3pPr marL="358775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3pPr>
                <a:lvl4pPr marL="538163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4pPr>
                <a:lvl5pPr marL="717550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5pPr>
                <a:lvl6pPr marL="11747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16319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0891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5463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sz="1600" kern="0" dirty="0" smtClean="0"/>
                  <a:t>RL for user behavior modeling</a:t>
                </a:r>
              </a:p>
              <a:p>
                <a:endParaRPr lang="en-US" sz="1600" kern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We define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600" b="0" dirty="0"/>
                  <a:t> as the reward function, and assume that all users are subject with </a:t>
                </a:r>
                <a:r>
                  <a:rPr lang="en-US" sz="1600" b="0" dirty="0" smtClean="0"/>
                  <a:t>that</a:t>
                </a:r>
              </a:p>
              <a:p>
                <a:endParaRPr lang="en-US" sz="1600" b="0" dirty="0"/>
              </a:p>
              <a:p>
                <a:pPr lvl="2"/>
                <a:r>
                  <a:rPr lang="en-US" sz="1400" b="0" dirty="0"/>
                  <a:t>E.g.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𝑠𝑡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400" b="0" dirty="0"/>
                  <a:t> could be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/>
                      </a:rPr>
                      <m:t>𝑙</m:t>
                    </m:r>
                    <m:r>
                      <a:rPr lang="en-US" sz="1400" b="0" i="1">
                        <a:latin typeface="Cambria Math"/>
                      </a:rPr>
                      <m:t>(</m:t>
                    </m:r>
                    <m:r>
                      <a:rPr lang="en-US" sz="1400" b="0" i="1">
                        <a:latin typeface="Cambria Math"/>
                      </a:rPr>
                      <m:t>𝑥</m:t>
                    </m:r>
                    <m:r>
                      <a:rPr lang="en-US" sz="1400" b="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1400" b="0" dirty="0"/>
                  <a:t> if the player levels up at time </a:t>
                </a:r>
                <a14:m>
                  <m:oMath xmlns:m="http://schemas.openxmlformats.org/officeDocument/2006/math">
                    <m:r>
                      <a:rPr lang="en-US" sz="1400" b="0" i="1" dirty="0">
                        <a:latin typeface="Cambria Math"/>
                      </a:rPr>
                      <m:t>𝑡</m:t>
                    </m:r>
                  </m:oMath>
                </a14:m>
                <a:r>
                  <a:rPr lang="en-US" sz="1400" b="0" dirty="0"/>
                  <a:t>, from level </a:t>
                </a:r>
                <a14:m>
                  <m:oMath xmlns:m="http://schemas.openxmlformats.org/officeDocument/2006/math">
                    <m:r>
                      <a:rPr lang="en-US" sz="1400" b="0" i="1" dirty="0">
                        <a:latin typeface="Cambria Math"/>
                      </a:rPr>
                      <m:t>𝑥</m:t>
                    </m:r>
                  </m:oMath>
                </a14:m>
                <a:endParaRPr lang="en-US" sz="1400" b="0" dirty="0"/>
              </a:p>
              <a:p>
                <a:pPr lvl="2"/>
                <a:r>
                  <a:rPr lang="en-US" sz="1400" b="0" dirty="0"/>
                  <a:t>We try to model “how users behave” in order to maximize their reward</a:t>
                </a:r>
                <a:endParaRPr lang="en-US" sz="1400" b="0" dirty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57" y="2187318"/>
                <a:ext cx="4968563" cy="3044249"/>
              </a:xfrm>
              <a:prstGeom prst="rect">
                <a:avLst/>
              </a:prstGeom>
              <a:blipFill rotWithShape="1">
                <a:blip r:embed="rId2"/>
                <a:stretch>
                  <a:fillRect l="-613" t="-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://wiki.ubc.ca/images/b/bd/Rldiagra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39" y="2756082"/>
            <a:ext cx="41338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42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 Behavior Model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945057" y="2187318"/>
                <a:ext cx="4968563" cy="3044249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1pPr>
                <a:lvl2pPr marL="179388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2pPr>
                <a:lvl3pPr marL="358775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3pPr>
                <a:lvl4pPr marL="538163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4pPr>
                <a:lvl5pPr marL="717550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5pPr>
                <a:lvl6pPr marL="11747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16319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0891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5463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sz="1600" dirty="0"/>
                  <a:t>The baseline work is </a:t>
                </a:r>
                <a:r>
                  <a:rPr lang="en-US" sz="1600" dirty="0" smtClean="0"/>
                  <a:t>to</a:t>
                </a:r>
              </a:p>
              <a:p>
                <a:endParaRPr lang="en-US" sz="1600" dirty="0"/>
              </a:p>
              <a:p>
                <a:pPr lvl="1"/>
                <a:r>
                  <a:rPr lang="en-US" sz="1600" b="0" dirty="0"/>
                  <a:t>First filter out a bunch of expert players (e.g. use less time to conduct mass level up), </a:t>
                </a:r>
                <a:r>
                  <a:rPr lang="en-US" sz="1600" b="0" dirty="0"/>
                  <a:t>a</a:t>
                </a:r>
                <a:r>
                  <a:rPr lang="en-US" sz="1600" b="0" dirty="0"/>
                  <a:t>nd </a:t>
                </a:r>
              </a:p>
              <a:p>
                <a:pPr lvl="1"/>
                <a:r>
                  <a:rPr lang="en-US" sz="1600" b="0" dirty="0"/>
                  <a:t>Use their trajectory as ground truth, to train a classifier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>
                        <a:latin typeface="Cambria Math"/>
                        <a:ea typeface="Cambria Math"/>
                      </a:rPr>
                      <m:t>s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endParaRPr lang="en-US" sz="1600" b="0" dirty="0"/>
              </a:p>
              <a:p>
                <a:pPr lvl="1"/>
                <a:r>
                  <a:rPr lang="en-US" sz="1600" b="0" dirty="0"/>
                  <a:t>This serves as the baseline to evaluate the quality of policies trained by other algorithms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	</a:t>
                </a:r>
                <a:endParaRPr lang="en-US" sz="1600" dirty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57" y="2187318"/>
                <a:ext cx="4968563" cy="3044249"/>
              </a:xfrm>
              <a:prstGeom prst="rect">
                <a:avLst/>
              </a:prstGeom>
              <a:blipFill rotWithShape="1">
                <a:blip r:embed="rId2"/>
                <a:stretch>
                  <a:fillRect l="-613" t="-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://wiki.ubc.ca/images/b/bd/Rldiagra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39" y="2756082"/>
            <a:ext cx="41338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0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Training Q-Network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803838" y="2187319"/>
                <a:ext cx="6594995" cy="638328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1pPr>
                <a:lvl2pPr marL="179388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2pPr>
                <a:lvl3pPr marL="358775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3pPr>
                <a:lvl4pPr marL="538163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4pPr>
                <a:lvl5pPr marL="717550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5pPr>
                <a:lvl6pPr marL="11747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16319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0891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5463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sz="1600" b="0" dirty="0"/>
                  <a:t>We train a network to approximate the 𝑄(𝑠,𝑎) value, which is defined </a:t>
                </a:r>
                <a:r>
                  <a:rPr lang="en-US" sz="1600" b="0" dirty="0" smtClean="0"/>
                  <a:t>as</a:t>
                </a:r>
              </a:p>
              <a:p>
                <a:endParaRPr lang="en-US" sz="1600" b="0" dirty="0"/>
              </a:p>
              <a:p>
                <a:endParaRPr lang="en-US" sz="1600" b="0" dirty="0" smtClean="0"/>
              </a:p>
              <a:p>
                <a:endParaRPr lang="en-US" sz="1600" b="0" dirty="0" smtClean="0"/>
              </a:p>
              <a:p>
                <a:endParaRPr lang="en-US" sz="1600" b="0" dirty="0"/>
              </a:p>
              <a:p>
                <a:endParaRPr lang="en-US" sz="1600" b="0" dirty="0" smtClean="0"/>
              </a:p>
              <a:p>
                <a:r>
                  <a:rPr lang="en-US" sz="1600" b="0" dirty="0"/>
                  <a:t>We optimize the network parameter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1600" b="0" dirty="0"/>
                  <a:t> in order to make the </a:t>
                </a:r>
                <a14:m>
                  <m:oMath xmlns:m="http://schemas.openxmlformats.org/officeDocument/2006/math">
                    <m:r>
                      <a:rPr lang="en-US" sz="1600" b="0" i="1" dirty="0">
                        <a:latin typeface="Cambria Math"/>
                      </a:rPr>
                      <m:t>𝑄</m:t>
                    </m:r>
                  </m:oMath>
                </a14:m>
                <a:r>
                  <a:rPr lang="en-US" sz="1600" b="0" dirty="0"/>
                  <a:t> function satisfying Bellman equation</a:t>
                </a:r>
              </a:p>
              <a:p>
                <a:endParaRPr lang="en-US" sz="1600" b="0" dirty="0" smtClean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838" y="2187319"/>
                <a:ext cx="6594995" cy="638328"/>
              </a:xfrm>
              <a:prstGeom prst="rect">
                <a:avLst/>
              </a:prstGeom>
              <a:blipFill rotWithShape="1">
                <a:blip r:embed="rId2"/>
                <a:stretch>
                  <a:fillRect l="-555" t="-2857" b="-25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 descr="C:\Users\z003nefs\Downloads\CodeCogsEqn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57" y="2962639"/>
            <a:ext cx="3188356" cy="4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z003nefs\Downloads\CodeCogsEqn (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57" y="4814614"/>
            <a:ext cx="3188356" cy="3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8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Training Q-Network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989195" y="2171082"/>
                <a:ext cx="5036851" cy="3284091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1pPr>
                <a:lvl2pPr marL="179388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2pPr>
                <a:lvl3pPr marL="358775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3pPr>
                <a:lvl4pPr marL="538163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4pPr>
                <a:lvl5pPr marL="717550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5pPr>
                <a:lvl6pPr marL="11747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16319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0891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5463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sz="1600" b="0" dirty="0"/>
                  <a:t>We achieve this by minimizing the square error </a:t>
                </a:r>
                <a:r>
                  <a:rPr lang="en-US" sz="1600" b="0" dirty="0" err="1"/>
                  <a:t>s.t.</a:t>
                </a:r>
                <a:r>
                  <a:rPr lang="en-US" sz="1600" b="0" dirty="0"/>
                  <a:t> bellman equation holds</a:t>
                </a:r>
              </a:p>
              <a:p>
                <a:endParaRPr lang="en-US" sz="1600" b="0" dirty="0" smtClean="0"/>
              </a:p>
              <a:p>
                <a:endParaRPr lang="en-US" sz="1600" b="0" dirty="0" smtClean="0"/>
              </a:p>
              <a:p>
                <a:endParaRPr lang="en-US" sz="1600" b="0" dirty="0"/>
              </a:p>
              <a:p>
                <a:endParaRPr lang="en-US" sz="1600" b="0" dirty="0" smtClean="0"/>
              </a:p>
              <a:p>
                <a:r>
                  <a:rPr lang="en-US" sz="1600" b="0" dirty="0"/>
                  <a:t>To do this, we update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smtClean="0"/>
                  <a:t>by</a:t>
                </a:r>
                <a:endParaRPr lang="en-US" sz="1600" b="0" dirty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95" y="2171082"/>
                <a:ext cx="5036851" cy="3284091"/>
              </a:xfrm>
              <a:prstGeom prst="rect">
                <a:avLst/>
              </a:prstGeom>
              <a:blipFill rotWithShape="1">
                <a:blip r:embed="rId2"/>
                <a:stretch>
                  <a:fillRect l="-605" t="-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 descr="C:\Users\z003nefs\Downloads\CodeCogsEqn (1)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05" y="3110460"/>
            <a:ext cx="3984772" cy="3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z003nefs\Downloads\CodeCogsEqn (2)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65" y="4497048"/>
            <a:ext cx="1348063" cy="5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6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Training Q-Network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019175" y="2980015"/>
                <a:ext cx="5036851" cy="2386465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1pPr>
                <a:lvl2pPr marL="179388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2pPr>
                <a:lvl3pPr marL="358775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3pPr>
                <a:lvl4pPr marL="538163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4pPr>
                <a:lvl5pPr marL="717550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5pPr>
                <a:lvl6pPr marL="11747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16319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0891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5463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On every step of training, we choose at random a set of </a:t>
                </a:r>
                <a14:m>
                  <m:oMath xmlns:m="http://schemas.openxmlformats.org/officeDocument/2006/math">
                    <m:r>
                      <a:rPr lang="en-US" sz="1600" b="0" i="1" dirty="0">
                        <a:latin typeface="Cambria Math"/>
                      </a:rPr>
                      <m:t>𝑠</m:t>
                    </m:r>
                    <m:r>
                      <a:rPr lang="en-US" sz="1600" b="0" i="1" baseline="-25000" dirty="0" err="1">
                        <a:latin typeface="Cambria Math"/>
                      </a:rPr>
                      <m:t>𝑡</m:t>
                    </m:r>
                    <m:r>
                      <a:rPr lang="en-US" sz="1600" b="0" i="1" dirty="0">
                        <a:latin typeface="Cambria Math"/>
                      </a:rPr>
                      <m:t>, </m:t>
                    </m:r>
                    <m:r>
                      <a:rPr lang="en-US" sz="1600" b="0" i="1" dirty="0">
                        <a:latin typeface="Cambria Math"/>
                      </a:rPr>
                      <m:t>𝑎</m:t>
                    </m:r>
                    <m:r>
                      <a:rPr lang="en-US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1600" b="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dirty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1600" b="0" i="1" dirty="0">
                            <a:latin typeface="Cambria Math"/>
                          </a:rPr>
                          <m:t>𝑡</m:t>
                        </m:r>
                        <m:r>
                          <a:rPr lang="en-US" sz="1600" b="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1600" b="0" i="1" dirty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600" b="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dirty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600" b="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b="0" dirty="0"/>
                  <a:t>, and evaluate the </a:t>
                </a:r>
                <a:r>
                  <a:rPr lang="en-US" sz="1600" b="0" dirty="0" err="1"/>
                  <a:t>expection</a:t>
                </a:r>
                <a:r>
                  <a:rPr lang="en-US" sz="1600" b="0" dirty="0"/>
                  <a:t> by using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dirty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1600" b="0" i="1" dirty="0">
                            <a:latin typeface="Cambria Math"/>
                          </a:rPr>
                          <m:t>𝑡</m:t>
                        </m:r>
                        <m:r>
                          <a:rPr lang="en-US" sz="1600" b="0" i="1" dirty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b="0" dirty="0"/>
                  <a:t> value only (b/c we have no access to the dynamic of the </a:t>
                </a:r>
                <a:r>
                  <a:rPr lang="en-US" sz="1600" b="0" dirty="0" smtClean="0"/>
                  <a:t>game</a:t>
                </a:r>
              </a:p>
              <a:p>
                <a:endParaRPr lang="en-US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We use </a:t>
                </a:r>
                <a:r>
                  <a:rPr lang="en-US" sz="1600" b="0" dirty="0" err="1"/>
                  <a:t>rmsprop</a:t>
                </a:r>
                <a:r>
                  <a:rPr lang="en-US" sz="1600" b="0" dirty="0"/>
                  <a:t> to adjust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en-US" sz="1600" b="0" baseline="-25000" dirty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2980015"/>
                <a:ext cx="5036851" cy="2386465"/>
              </a:xfrm>
              <a:prstGeom prst="rect">
                <a:avLst/>
              </a:prstGeom>
              <a:blipFill rotWithShape="1">
                <a:blip r:embed="rId2"/>
                <a:stretch>
                  <a:fillRect l="-363" t="-512" r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C:\Users\z003nefs\Downloads\CodeCogsEqn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19" y="2427999"/>
            <a:ext cx="3982710" cy="35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Policy Induced by Q-Network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019174" y="2500330"/>
                <a:ext cx="5036851" cy="2386465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1pPr>
                <a:lvl2pPr marL="179388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2pPr>
                <a:lvl3pPr marL="358775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3pPr>
                <a:lvl4pPr marL="538163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4pPr>
                <a:lvl5pPr marL="717550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5pPr>
                <a:lvl6pPr marL="11747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16319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0891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5463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One way to evaluate the performance of Q-network is to check if it comply with the expert players, i.e. if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 smtClean="0"/>
                  <a:t>Using </a:t>
                </a:r>
                <a:r>
                  <a:rPr lang="en-US" sz="1600" b="0" dirty="0"/>
                  <a:t>this metric we’ve got 0.382 as accuracy so far, with the size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600" b="0" dirty="0"/>
                  <a:t> of the action set being 165</a:t>
                </a:r>
                <a:endParaRPr lang="en-US" sz="1600" b="0" dirty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4" y="2500330"/>
                <a:ext cx="5036851" cy="2386465"/>
              </a:xfrm>
              <a:prstGeom prst="rect">
                <a:avLst/>
              </a:prstGeom>
              <a:blipFill rotWithShape="1">
                <a:blip r:embed="rId2"/>
                <a:stretch>
                  <a:fillRect l="-363" t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C:\Users\z003nefs\Downloads\CodeCogsEqn (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427" y="3603622"/>
            <a:ext cx="1347938" cy="2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77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Policy Induced by Q-Network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019174" y="2500330"/>
                <a:ext cx="5036851" cy="2386465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1pPr>
                <a:lvl2pPr marL="179388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2pPr>
                <a:lvl3pPr marL="358775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3pPr>
                <a:lvl4pPr marL="538163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4pPr>
                <a:lvl5pPr marL="717550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5pPr>
                <a:lvl6pPr marL="11747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16319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0891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5463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One way to evaluate the performance of Q-network is to check if it comply with the expert players, i.e. if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 smtClean="0"/>
                  <a:t>Using </a:t>
                </a:r>
                <a:r>
                  <a:rPr lang="en-US" sz="1600" b="0" dirty="0"/>
                  <a:t>this metric we’ve got 0.382 as accuracy so far, with the size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600" b="0" dirty="0"/>
                  <a:t> of the action set being 165</a:t>
                </a:r>
                <a:endParaRPr lang="en-US" sz="1600" b="0" dirty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4" y="2500330"/>
                <a:ext cx="5036851" cy="2386465"/>
              </a:xfrm>
              <a:prstGeom prst="rect">
                <a:avLst/>
              </a:prstGeom>
              <a:blipFill rotWithShape="1">
                <a:blip r:embed="rId2"/>
                <a:stretch>
                  <a:fillRect l="-363" t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C:\Users\z003nefs\Downloads\CodeCogsEqn (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427" y="3603622"/>
            <a:ext cx="1347938" cy="2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3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Recovering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507" t="-8163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2" name="AutoShape 2" descr="data:image/png;base64,iVBORw0KGgoAAAANSUhEUgAABUAAAAPACAMAAADDuCPrAAAAaVBMVEUAAAAAADoAAGYAOjoAOmYAOpAAZrY6AAA6Ojo6kJA6kLY6kNtmAABmOgBmZjpmkJBmtrZmtv+QOgCQtpCQ29uQ2/+2ZgC2tv+2/9u2///bkDrbtmbb2//b////tmb/25D//7b//9v///8YlDwgAAAACXBIWXMAAB2HAAAdhwGP5fFlAAAgAElEQVR4nOydC3vjthKembTZbbvuJdvGbdzG8eL//8halgjMDVeCBCh+33OOZZHAABjOvBxQWmdxEARBUJOW0ROAIAg6q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CEAQ1CgCFIAhqFAAKQRDUKAAUgiCoUQAoBEFQowBQCIKgRgGgEARBjQJAIQiCGgWAQhAENQoAhSAIahQACkEQ1CgAFIIgqFEAKARBUKMAUAiCoEYBoBAEQY0CQCEIghoFgEIQBDUKAIUgCGoUAApBENQoABSCIKhRACgEQVCjAFAIgqBGAaAQBEGNAkAhCIIaBYBeU2/Lp37sYPj1t7/6Gvz3e/+Z3lb/+99dLa7m3rubhmYWAHpJvS5f+uOf3obfls4Afdthpo/V/9nP4vsKzbvp3jcRaFoBoFfU+1eKf9Z2vWvQ997w+Pf7jUwfL31pd5vjW0cov61V57/fb6Zfd7gzQXMKAL2gfv28U+7f750T/d/v//G/9gXo652c78u3fjbfvmyuTtiuzxvRf/yvd4C+djYNzS4A9IL6eLmn+8dLX4D++vn7/+nLjt4z/NIK0F6PKl+XHw9jq823XR4vQxMKAL2w/v3esa5zXx8gdS6+Pmf462fvD5Hu++y3nkXtg5wr77sWzNDMAkCvq3412F23yq4zQN+X//zS/0Okrw/2u5p8uHJ9JtL7zgRNKwD0unrt+cnMo+zqDtCvD3w+q9CeNWj/j8oB0KsKAL2qPqHUlZ93eHQH6N1c12eh9w/J33sSFAC9qgDQi+r+ILCjHl/Y7Ps98pVIPZ82rB+h9XxQiWegVxUAek29d/+q4mkAukeZiE/hryoA9JLq+hE0Vect/Pqcoec3VnesQPE90MsJAL2i9tti9mbH+/ohUsfnta9fNfJ7z3/LuQL0Pl38S6TrCAC9oD5e1t1290TvXnw9/t16T+Cvy+//PVD8W/jLCQC9oN6X8wD0Ptmu3xd4YK6nzfCMFn+N6VoCQCEIghoFgEIQBDUKAIUgCGoUAApBENQoABSCIKhRACgEQVCjAFAIgqBGAaAQBEGNAkAhCIIaBYBCEAQ1CgCFIAhqFAAKQRDUKAAUgiCoUQAoBEFQowBQCIKgRgGgEARBjQJAIQiCGgWAXlXLHpf+NEZPM1FobuGSX1XnQQgACk0rXPKr6jwIAUChaYVLflWdByEAKDStcMmvqvMgBACFphUu+VV1HoQAoNC0wiW/qs6DEAAUmla45FfVeRACgELTCpf8qjoPQgBQaFrhkl9V50EIAApNK1zyq+o8CAFAoWmFS35VnQchACg0rQZc8gXaW/D9OMH347QHrjI6fszRTr6E4Ptxgu/HaS9oxTUCoIcPeTUlkvjQeVxR8P04AaBQFyGJxwm+HycAFOqi6ZN40HbrCA3x/RP7s0YAKNRFswN03BOr/TXC98/szxoBoFAXzQ/Q8DPS4LQ4GAPQjgM8o+/3HPP4EU96dU6kyQG6ziL7gfVhM+qoAb7P+rPO2BP6fs8xjx/xlNfmVDo/QJOnp9b5AdrN1OECQKEuOjlAuwLhaJ0coM/p+z3HPH7EM16acwkAHScAdJwAUKiLJgdobpv4nEl8jg+RntP3e455/IhnvDTn0vwATX5Q8ZxJfI6vMT2n7/cc8/gRz3hpzqXZAZr7qsxTfpBxki/SP6Xv9xzz+BFPeW1OpUOTeIcvvTzlV2mal3OsK57S93uOefyIp7w2p9KRAN0l4U6bwjv4/miiPaPv9xzz+BFPenVOpGMBupPhk2oHgG7pfSkBoFAXHQjQU3/osId6+x4OLhcACnXRDAA98U5wkyYA6FVdD4BCfTQBQM/8WcQmjQfoZV0PgEJ9NAVA9xlves0A0A3DnVoAKNRF4z9Euu6Tu+EfIl3X9QAo1Efjv8Z0bBbPtGMd/jUm4vqZ/HKEAFCoi8Z/kf5QgHrEFANjR7IM/yJ9cH0WvZFLd1rqAqBQFx0K0MhA9yw8CKB+yLLs3/NjlkOfP1troABNj2u64cwfQQGgUBcNB2gFzHoM5gelb7M9zg7QmIvD/aRoRgqgyT5TCwCFuuiqAOWvxR12mU35iW0jRfbgSx6g5vlTfwQFgEJdNBqgt2GO2wheFKDxVTw8D4AeMubxI57x0pxLMwD0uOEkrq8E0NRdCgA9ZMzjRzzjpTmXrgVQuWe9EEDTD0oyjzMB0C5jHj/iGS/NuXRpgF7lQ6R1l54CaPo5Cj5E6jHm8SOe8tqcSqMBWpaF/R6S+od+l/oaU3jSmSSoi3oaX2PqMebxI57y2pxKAwDKk64kCztmaqh4C+3tiIhjfL8Qld2prAWbR0+LTwAU6qTjASpztCALO+4Vuzwy6ASOQ3zP8JkxHcrQfuNPqvwSf/384x/n3m8u+bPTmH3M1Iz4/BdytI5IYlly1prv+Zy0h61eBfFBAL3/TK+blqn5OvUJlF3hx8vy+9/u9e6RG0o7jNnDSN2IT38dh+uAJOa8MTI5R6NE8ie6Rp/m0Z9NGOxVEB9z81pfU+uW8BTNZPsTb91XZef/uny71Z+fEHXubfnRZcweRupGPPlVOoEOASi1p2mYLejiAE10jZ0ixxsryW4F8cEATaybfX60LI43k+17VeAjlZv9x8snP93rb399vXvtUoICoE+o/ZNY8MYCaGI8q3iVtiMAjZwKBgua2FOKTadSAwBKjhlPVSRAHXn3qEwX9l4NdhqsLlzq/MfLj9tj0K8C9LMEfbxuHLODjcoRT3I1TqzxAE3yiO4sdZyzrrxBAeWiTTIV1kkBmjhEAPrwNGtGzibvZ2eqTHMA/fXzqwIFQKG0Dgeoql8yAL3/tCOddhUNtgE02fNUADUWkwao9yIHqMGbWr9Npewsv9j5fv8A/k7T7WP2MFI34imuxak1AqAchSkesT66DQcoM7IBoNmuvUBxEEDlnScGUHffnks+es+Hi2ADtNuN5QhlJ/nxcvvs/e1G0I+Xx6PQrWP2MFI34hkuxbl1QBLrkjOTz9Y5s5Hkq2FtH4D22aoeAlD97CO6q7d36P6o2OI/OUBvBPXq80VQAPQJdQhA07xJFHQZgBqJL0rQ5CoiTfIg6ILPowAaM89vYsZDEt9M7t7N3cDTATQgtMv+3QGgT6kjkjjDGxOwa9Hj35mzCl0DQMmBDOciTQ4DwTiAqnXbfrBk96ezPkXWjpgkAPqEGpXEfCiVjbwgCuftdu5RKNGOxQS1DltD9dcw3+f8QloZAI369Si/9RAACnXRDACNjk7SNrvPl4XohnQuQG8XTer7VeGGpFga63CM33oIAIW6aM4kFh9guGhy8iqVtIjWrGXDH4KBGX0flh4K+8VJgmY7Ty8AFOqiGZPYAqgzs3eRDbJPTctnsD8LZvA9BSYnJAFoOHwiRKYFgEJdNEMSxwfXZSXPYLpN51v2jQCVI+0Cjgl8H9bJ70XOAuhRkzpCACjURRMk8Tqe5NW6fWSf74pmtHVfgLK+nRAibBzre3MBi5KfQBSgTwFTABTqolkAaiUpLT0fP63DLKU9ees+RIqgTY2/SbqsjTbcNlBucP6LfMTpAjz5GdXsxAJAoS4aANBIKcQGzQFUVaayX+SPsKWmZKCNfp7iNvtEYvhggPqfYbWMiMRlip0KndYUz8RVABTqouMBalYwilgkkV3I/rW2zAPUyXxOFk4xtHUFqLJypO/p4GG1DKPEebQ+FehchE/oEAkPzyYAFOqiEQA1zGeIZW04LVshuxMlbhbfTw5Q/rQj1Jq0wqcdyd3L0YtgD3GSnAVAoS7aKYlzxZ60HyWWqDRJnvsDZKQ4QAU1eAOrkrWOnwGgEc9nABoYajhnof1MB4oRTiAAFOqifQCa2M3VApQa8u/8IV0uuVx6G4WSBVBmJVVcxe8V0SmIA9GWDYp5Pg7QqEQrAHTzmMePeIprcWrtBdCoiUiesex0MllDq/VsAmY5gOrxjWPcRvKGED2lm/JB9gFoxADZq9N7iYTmIj6oC7/y93rJAGh2zONHPMW1OLV22kbGbUQBGi+DDJKl+BlezWEDKeTZBDHjjEwVp+b0dgVo3POmV4OzYm7nLQwzfIBNkz9SACjURYcDNFayUazJjbhF0IRls43cgAqAikPFWKyqu8SwhwI0DB4jpnKNsW2PeziC1VkFgEJdNA6gBft70048SUW1JAHKBlZ4ZXMqx+KWjeuxANVVuPRUFKDce+t+HgCtHfP4Ec9xMc6snQFq5ZOFN9XRelsyKs1jg5GenAqgbJxnB6jjK84ClDl18X+hiQwTbl6tUz9WACjURXsAdM0joyRh6anTrRdAwxM+e3JsaI4M9ZqmwmQAjT57oPyjqyIw9WXluuCFfqYUbnzExRygG6d+qABQqIs2JrFFl4AolcyLIWtQ/hqbii6YHE3zJEBptannymqwdGGVnmJSPQGauGk5Zzs+uIEB1DlvKtWR1JzEBLsIMwsAhbpoWxKb6Sp3c+Q0SbrFJI/aSifoJSlMcnfhHakNNSuCDCdahTI2BdA0YBPqAVBPs4X+FrHI2jpSQ9KKk9+YbHTK3yJfLi13xeECQKEu2gpQ3ZSkkrQkstAYR6ZeKg+prWBK57swaqFSlGKkS35r2o6KDgDlsLILT0cc5FdFiSo2Dabv1l7hF9Zd3r7qVjFAACjURSVJHEWESZc4QFWaGhMoxFHA22Jkr0ArH4jjVNRmah55gLarC0DvP+1ZGrcBfmhhJ0RNLynKC07mRebzyL1xLgGgUBcVJLEgjtGmHKCOJnF7ncLzXFZYPJnVLPliVI+CJXbSdoDqpRmnhQsWLtFhWW9Ljlx42nwJz0ktu6uVqmUMEAAKdVERQGMNcwCldaE/sBmgxJwAaDhNz0RmqWZjzuTMAJVXIvgqvmS+OdAAZdyMjA+ARsY8fsSJr8CTKJ/ECYSk8lbnHatdQj1aP2Oa2BqglNhRgDI2UMRE1rhLJB4HUEI2cu+xFk3Aqi6fvtUAoFVjHj/ixFfgSbQJoDZdQpLReoWVMqRVfPz1nGi1biM5SMMrrbMSALXmFJ1H/PQW9QSofSH8awaErBPxu3O6px8tDOFdL3oWrmKEAFCoi7YC1MpDfogluZXBrLnkqxpD70JtLiz0WZ6cvzGnhIf2wWcPgLLKUs2TXjnp1yhAfdOEc8XlUhZT1icRAAp10TaAltCFwEpkl5Ft/k2AnsCfBVDWRpanVj6Lym1QpHUBqPeAcSGsupTeMuKXNE5P4UrzUk6PTwAU6qSCJDa3h/Uj6NwS2KNvJHUFx5ewjSfHFiuNafllzUmu9kB1AGj6DmaijDiOnyIspB2XRT0z0e7kri+e/TgBoFAXFQF0U1oQRoXEdeQnsW+ALQJQNiWe80t4IhdJeKMqblzcJvUAaG4Efd34fUUfN+530pXCKm/Vaeo7q3Ser58r+v3vTmP2MVMz4kmuxolVksQb80IziqaqyEzfILQU8+Hlpj/EUtyCAKtE1W5fzfkAFOwP0Ih1874inLWkpMPDtjmvcrP8ePnjn9vP+4p+9Bmzi5WqEU9xLU6tA5LYyCsOOVozhoOkL5uPaW41EWGzk7CkJIjxc3cUDAKoMx+CaqcR99kQpbaeE6Cvd3S+LX92GbOHkboRT3EtTq39kjjkUjKrlvBROaMqz2aBXGku4IA2pj8FTtVjO2uL/7wAZY9P1iMLfS0nKDt/UO2+XUUAvVP0U6+P141jdrBROeIJrsTJtTGJ4+nC0iyRVSHvPEtdJGMzRiLN2as2YrFSPTbYR5t8vw1U2qlLCqCmV4Ml+Rh0y8wOUi6svtj57/dv93dvXR6DAqBPqG0ATaQLBVMqq0gQU2660EWkplnlkCbiDXsNA8plykcC5T5o1xbfbwUV6a4AaouN6a+H8wfo66apHSK1OCEAFCrSVoDef+oQZAxK7YgZPdVzy0W0sVKaT4XXr46lNjW28EmdD6CFDQvGt+51FkDzhX4OS/OoaAv/6+cDoNjCQxFt3EbefxrpQpMzySPOT9Oo/91D9NHObCQ4HI4aJdZpAdplhnQXbnhrWRblLHkXM/qyHtMqD9DP+f/xf++fHr32+RgeAH1CdQKoal8KUJG4vpFko27orB6OsNhIbzZgYm496ru8zgpQF5wdVyj5p1R+bvevMH2Wnu9fP3uM2cNI3YgTX4En0XaAEl4Z3fMAFRVswCHLbBug2i5DJa+GmIEl1Kp8VEbZvAu2aCKAusgeXPorXPAUPMMFmFZlc/v3O30SunnMPmZqRpz4CjyJ9gIoBVMi2/UpWtVGN4iPltquTF+GQWLEkf8HkwK2eQds02iABl87ehltfFLHxolJ302dviPmBoA+oTYB1BPI6KAzKVKA0takbSpXaeJzw8n60QQoZeXBeb/F912mymHJ3BF3uz7n+3LQTp2+ACjURVsBGk8XI+Pio5DEW9OYHFa77zXT5VStdNfTdXQLb06mYOkdtA2gMZfWzUBwUD/FMP3JL4m1o3fkBjejAFCoi7YBlOyok+2juU4Aur5loCSoNBJajUwTODIh1d2aTH7hPbTJ9x3wSQwJgNILoPHp9MWwS9Ye09tJACjURRsBem+p06U4f4zdeC43OVnZQKKGSk5Xz/BUAN0wKls4d7Bb2GPmqLP0xQBA82MeP+LMl+A51COJQ7JIsuWTSLQzEpebdS48cTNgUAVQfYa/7q2dAJp2u1y8BT/V2LcRgxh79/DoZcsadhcACnVR1yT2OaSeook2so9iF+8rj6bYGB6O+rS3ZhnpT+ewu/YBaOz2wGwzgJoMDCf51aTjmJuFrfM/RgAo1EWdAXr/SV9FVkbSmwFUJbTvIoCqx6fmSYIXz7+q+VbtBVD/01iMqrIX+U9oGQ7X4/Iy8jtc4OzBHmwXAAp10eYkZnD0h5yVmaFNbPuc4ueST1CW6IG05WF0bPLvAlByMSxnxUt9snrD8/zeaJWe8ZJ/RgGgUBdtTWINRw5QmpxO5y+zsZCO/NeQmbShOWkKDnO02CKKlttV+wNUGxMuEZAMABXnCDhteNLd/hkEgEJdtB2gNO/WYwKg/p2JNJGkAZPJUigyG4lifzS5hgSTd1QHgOp509LSsKYAyopQSk7p/TCevB4Mt6UzHywAFOqijUnMNoosd2kSrg1jAGVHzOqHJHRqeoKzckOaXOqZABq8qhZG12xZY4t9XBIToMz5BlCXtR6lQ9Y5YKAAUKiLNgOU0sknp0q1BEDloUV2lr8kpqcH1QdVpqeZvKOafU88optT1BnW1Cnq2ABQq/q3ruoSrmp81nTISQSAQl3UB6Ai5/Tuz6cZzTUKgThArT/8E9mdqzZ+aqm95hkBev9pzpy6zbIWFm95dSnmp1Grcr8SvhrnBgsAhbpoC0AjCeV787O8HKSn+YA++/P5K2HoR9ImAsNVuXQ6gBJPWe2pd9KjpJxLrpu4jEVXRg5AeT+DAFCoizYAlOTLIrODpLZILPrb4z3rotNR/m6YEDMS/Rg8NXTYEbWSHbUTQJUr42YE31JMTJ6lI0nHkhMT5TMACnXRJoDKIkP3FjlkN1nEW2YypKeVw8oUb8unGQEoxbC1lt20N0DTdwPTofyEAGNSzMlqFvR1CgGgUBe1A5QCx8ncSGyLCRnDe59cIl113sotpZOm7mDhFkNfG6DeliyidlUHgNrTTXifNtIADN24r0N73U9eoEWOTg0k13WkANCp9ev/jZ5BqfoAVOdGlEQUZvQAOU2b0fTmWetCylvVKzkp7Oj1EUgULr6Lmn0vK8VIdZ82o5DHfzF4aEr7FwCNjXn8iPM4vEpv9/+Y3xnUDaDqrJ3aNPnFQCEjHakiVxRaWa25xxNbHcwVmacBKMWV0TjqfT4I8bEBSF6ZS9870YrsLAyAMrLOIAB0Xv37fbkMQGlByRMkmtr+lZJMZe8SqkXrHEtWieAlapnNOLFobjHjiGZt8X1mWqRB9EKsBKVuo743DlPXmR2cY0ecE4amEQA6r96XSwBU7eFTKSKoJvaf0ohinZnG0fZx8OZqM7N42i3xN/i+ZhB7CSnncEelvC0uUVr9FrVdAOi8ug5AWb6l6iLebjW/to9nW7KF0SO6o3+8zRJR7O9T2/3tavV9FY1iS0jBz9H/yVqTXMrEpZCXcrZUBkDn1VUAyveJyXLNJ5GZUCTjdBFEhtKfwK/ZvhoUU4hnd3JJbFWFvmhRo+8Tfo6bUs35leP1pAtuepxiwF2Etw0PM+pG1lS+iB0EgM6rywBUtPZpGLUVMkzw0wKoSEeewqoBzWk5su6QIaied40vitUM0HwbZcosQV24cNq7CYAuiackD//xq+lEDNC+RcvoLgB0nG6A/P3vx5vbJ0Y3/fEPO08B+uunbDGRmgHKgz/s9qyOJHmMvFmzlaUczzMGaCtfIxPWae7nWJK8UwK0blK6mF6XHTyigEaOrwBdT1JP2rC0rmaYgB61ZBX9BYCO0Cctf/vr9R4BP24H3kjU3Jm6AtUz9oFPcmQqtQKUw6sYoI6mMDHlRBry5FwP5StQc2DZVvfN+OB5ABpxgzhFoCf87sKF4JdG/4tbcYn8BJxjYTIoxwHQEboB9L/dI+K3vz7fv7Ig+eKjBGh4v3aaS+0A5Y1ClkQAGmedLzB5yq0Wo4UnTc/IhFMALVjkzlXSEQAVS9AO0L+v7idn5WHBVglQ4wqJixSLhcMEgI7QnYafZPx4+eYe9eftl0eZ+c0pgH68rL99NZmPoI0AVeEfMlF3zLEulnI+SWME9W1i87XIwGrgujq7sw4CqHa8vFikLPS40x6jR8KLM09ZF4tPHgA9YsQZAfr1LPPjfz/erQ87yYNR8gz0i5o/SJPpHoT2Aijd9qm2sTSyGrBEJAANY8iWzLQ1z3g+F5SgEcM9tMn3xdOiSwgAdXQfTVwZ2vF+8WuUP6YnAIAeNOKMAPWfD90K0G/+3KuvLwlAb7/+cLTDbB/PdwNovFwTFYthmqaeo9t2n2jBtD/MjuhU5+/MMiq+SnMd3dXse9vPxSNSpxKTtEFkSOXB8Gv0lHmd0huHA1Q+br9/lw2A3gDqd+Ff1WXw7ZsF0Ff2ydFtPx+IO4c6AjSCHVrt5HLf2HKLQ078wosa0c/O+0Dy2Cpz0+ykRt834p07k76SASMrN69LtLi3vM9Nl8TCvgJAR+gGULIJ/3ghdAzYDL9JYr7O90l8exIXNAotF/os83HYSB5VOKqUD8UobyFqobWpW8cmfdbm8fkfVBy1+r5xMEo9f0gOGLksmqDeg/QAO0ePueBUOo1xCZ4b+evDi6AuaQuA3gAaKyEtgN7a/yBt3ub7GGlTFVSUAAKgor8wQrOMt/PnFyE+DP/K6GqCHIjZJdMwy+sddDBA7z+Zb1O3CusisMpRXT3qZHWRTE+PU3YO7wBof8UBev/wXQL0XQXSdA9Bm5PYSgSZTyRzQspR85KCBpfXZPXdrNSV5GUA5T1YIq9WuMFnBKhYdrg4ypOONQy3PylCWG1MNHXHObVQcjFanzXo47ve2ML3kgVQ+l1QCdC3RetZAGp24RjyieZ4wDqZTpK6emja3qqaWAprgJqJTN7bOf6cAHV63213WMjP9RDv6IgNYYwdVxMYrzxAb6l9e14HgPaTBKh4UPLkAI1HGisTFRtFnIqUFJYjEc0BqprIbLAAyk3RszK5zwDQxMVImtQlY8L+Ep50kmNRyXHYhZoOoAWN3m9P3ADQfhIAJXz8/W/rGeiM31sSKk/iCNr0KZVJhGqh9fqr6G6Vl85xE3oahAecoYYxnvAWQGOT6K0NAE1cjLRJ7mVtZD3AuRgBpuQqM+2NiWtXPOVdVTaPXz+XbwBoP3GAPp5wkq98Ws9Anwig0faR0lPYMYpMAVBKVjFAkhi06OQQtTqxhI4AtBJPbdoEUP+zcKbsqtAq3Czl6d7AH9ccdbwNtSBcKTvZU9zf52GssnY9ayAAlAGU/Ssj6mkO0Nm++ClUnMSJLRgrJ0sA6hvb5Y0eZYk8rCMsNDM1lZImQAv69VM7QGV5XzBbwTwXFk77qtvOws9GAEpf7yeoS8VMYw4uXUkXFQ/zmfMAaC8xgIr9/KsB0NszUvqPN1/nq0d3BijNCNZMJNN6wkrq+NiCuSSTRY4nVkiGK+nUU50AWtRDXwriOGZXOpUPS87aAOUNwpih2JWlLF/UbADtOebxI84MUL4/J/8uKZwQ/1jpxtPTfpFeQMwgo1F6LiqHhAHa4AFQkmqRscVxlawLV3zpHL4k8WNd+qoHQNclVM6ZekcBVJeatJt3tbqu5r0oUuizRmJNVStpFAA6QgqgfAevn3yyv738VaTOtqNvBCiLfZ3O/F3sfDi2nl7zTAweyS1plxgqIkt0sqOroGqAUshZrdXpOED1DcVy00pZMYn4NREApcsAQPcbcWaA3t54ON4/kA8AfZD1qwRdN/G347P9Q6SKJBb7L17A3U/xTKVEczxn+QC0gjFx0AJQAoO8F/zKHMv0ndUOUHox7r/4Lpb3TJcGf9NWwgeekcKWUaZyb/vIIDEgAcrCAwDdY8SZAUr+wOf6L45++FafZP31/xz9F0r3Pxn6w7Q7UDUAleJpwlKUpJTju0JJYsez0iqXjGqVTZHPyYVhyHBFnjgTQOmKWVEnvST4RA7StuKy2tsFNoBvxNr6k8ouuz7q/A8AACAASURBVF7ilQ4BgHYccWaAij82/z/9v3t/fL3+zlbWaLoNfFUSy+xyYssnm/L0U3nKMmtZ/DM1a0ayA59izGgGoGLSpwIoRRfroX3IvMSPikvErht1drjc5nXghaZxacklCU0kQG3Q7yUAdITEB+8Ejt++KszHZp19QZT+a6Xp6s+GJF7DX8LGQBvNzkidw6sdMzllP0kBOqOQ6aFezSyEzZkyaX9tAaiz7ypGGafQaDXk9yJx3Lg8+jJ5b9MeVsEanbR96XcSADpC6t/CP1D5BcbwF5Uf0Fxxuf5n5ab7CtNNrQD1aWZFv9ir8eLD2rKtOWbn5lpN+jTUcxEFFTkcTUpV8JAZRHzSWdsAmmKRAqh2q74Ij1d9JcPNiZTpopmWCz+8KXWd2VwPdD0ACvVRC0AdJaG1/+L1jG9K0s9ZuU5tsOGNDCYDkLpzUSMrcMj1GTiOeKS7tgJU/nTWqgjwmPPi4JWcpVdtCX/rk1xExU3L9WyO6WtzgABQqIsaAHr/6dOFtZZ1DS8zQnqpLsyyHN8GKOOmylZ+pASgh1ZAYujCE7qNYJCxKu91F5zre8oR1cjEvgFQ+sK8zYAqTJMDo/AJgEKd1FiBOp4xNkBVisrEspK/EKDMEP1yd5hmpM4V6xsYYz0AKhlk3C8YAwXqUv2k/QBQ4nnyW7i5sTFSAB0nABTqohaAGlkokoJlq+y3QtK2EQeoRQKSuYyfahlPDFBxWNMxHLEvXqyfNRLr7V3vwtt1HP9TsTnYya9yNwGgUBe1AtTJHGWvRgHiWN6xUobZsABKSlDKzZWqPKvtZcTOjAyxPQDqTD+wut0R74l+qaFCVxoCFJz8SpAIEFMi7fLr3EkAKNRF9Ulsx77AEWnBS0lWvIhEtgsW2o/k/0pnltbxZVgAHZzD2wAavQGY6xL+C//XrayRTBEs+3uZgCepe60ZAqB7jwiA7q1+AJVHJbrs5KMjyfSLmlcA1WZ81sYLzcH43A5Q+wagd8zC7wJ4eYvEl4u6mk5uAujorOxcxBUqXeguAkChLqpO4lj1oFJPJBHPOBOgAn3xOQmAGsUvJUaECuO1DaARP6XuW45Xn9I1JVATZsUQ4WLLhfCx4vuCowSAQl1UkcQcnNlrowDqQs4vdAdZXh1SgHoESA5QDHhMpKY5jK4bAZruy1+ZdxRE7Z4p8zQWFuMhtGKxXZkyHNevdYMAUKiLypPYTJG8aVaT6GoowU+dU+tBwU2zjCrcI44sUI8AqLpc3n+qCC27suFGKKDJLoZ0a3pWAy4CAAp1UQ1A7z8rAMrSix7i72KDJxi+RPv2BWgurzfl/SCA0osQcGrvzi37/rTVUIPVnIZGttVrRwGgUBcVJzHbPpddGpoOjGuLeI2NredAMt+m58IGyk4zk7bpnN6a87sANLNZ5ruAdSNANgRqqyF9zXysJhq99Rl9F380Ct7dBIBCXdQC0JYop9mRtUCyXkA43ZMPYa3C6mG2I4CJGeEYatAOAFUUSmwYJEDV/kDYFPMziRe/9QlL4rrSUhgA7TciALq3WgFaPQxXamRKSpahCRiQE9R6dp7BtL0TTQ24oro5TvsDNIq0SKHPF2Cy17pcgbtyvKjH1KXh58xSeE8BoFAXNQC0bRhdsMQtybaFAJV1VBz0xHIMoNkBVQFXrT0AqronHBFOBS8s4nsWqs165vF/3iUFUHo5FzFFAHSnEQHQvVWexIU1XczYmkAlAPWliiyG0h0FBqL45FvJ9YBtKT7ghAA1HVRwH+HLZKuWVaofYP2f/zU+AzENjfR1EAC094gA6N6qAWiqpsuOorZ92cwm51mGZ6ecnSOxY9eqzwRQ2UShaxHLpG/DIllHdg2ZB1KXiNm3ZgGA9h4RAN1bFUncjE8boCkgr2cUQO0uduvUbMIrSdxIiwQOHoXTRt6Vnyg0GO+vPEjfGasWACVNowBNXdW1hZwki4ZDsh4AhbqoexLHjJF8pAmUrFWMVys3ef1SWoCKEjTSIo4DejfIDJiZR/mJQoMpgCbOG6sWdwkJPbfeuERxmhp9PS1r/sw9tbMAUKiLjgFoICerQaPjkFQumItvVJiAstIya1pddek2G/O9v+9z7soQljiEUI5fLXIq3LYKJ7xI0/rUMfgEQKFOOgygC0m4LEB5KmeSilChLAHzhVpZPm9N9z0Amp5zFqCquyeobrFQ1czPmEPBJekrABTqoj0BSjOLJFr8URhrSWibG6Z2xgV1LZ/sPtrB92HapttyrtLdBCGF5+oRqm0UTay7AFCoi3YEaCyzJEB5m5aypnbGJfYPSOn9fJ92fdUA7GqsJu3t94bJAaD7jAiA7q1dARqxQ08oWKarQytRW6mQa1JttVZ7AtT/5EstqL1Nc34/YE2w1qjh/XkB+vo51z87jdnHTM2IAOje6pXE1uYvZmjhYo3SmWTXOm1UyOjMACVzFx6r3m/bduj9zjjYPOXjEj4/0sfLjZyvXwv81mfMLlaqRgRA91anJDYSM5FXazljZF8OoNa5Nipk9DQA5QZbHBUqWeUU8ybYNuUdrmFyvEyDf7/fpvPfv9/Y+dqnBgVAn1DdAKr6lBGoCqCxk7uk3s3ivjl9AEA7Voeaxw/vdAHozq42hss0uEHz18/lj38+f//18+tl85gdbFSOCIDurT5JbOXpgQDdReIhwy4j1J6oNLwHQGnF6d89atQNYxwt4zES08fLrfR8X358vXv9/e8eY3awUTnimS7JOdUjiUMIGiVoxo6xKYz3OhSgfllnAKiggHdib4CKZ56L/5cRZ0vWPEB/uBWjzr0BoJCtDklMglAAtKR+Mx/S6V72I7jklMpmn53afmHYD6DSabw0bLFozEfYWKFZU6gfvE9PKDeNXz+/0TfYwkO2ugDU1zr64VjWiso+sxdL0jJ+bk/VMwFUdBO+2rgCs1ZrAOj269KNwFkrb+Gj918/Hzv5rWP2MFI3IgC6t7Yn8UrOUO/k84SeLso/8dStZErbo+c0AE1MNOWxchpRgrJnLUv4t2JFAI3MslSd7owlk/h4WR779vdl6VKAAqDPqG4AJZGdzROeBwVpFZqWFbX8tVXPANAEJWtpJK6Tuu6F97Ut/ux0Zyyz8eoB2qX+BECfUp0A6hQQUxZYHpSkVV3qdQNfv3xNmK85kWlf169ydWqQQNDC0Tdfl453tBFoAUCfUL0AKhOrxDTP4CkB2mvHGDFfeyLTvqpfbSfjOls7id7T7GpAmzpSAOgTanMS60dgFQBdlrIPinmPoiktxX+lMmdpq5GE9doTaUukW8HESzYKCzMp269e7rCFL72wuSkXCwCFumhrEusPF/yDypzpmgKGPCcoegi6a+XYSz0Bal0CYUYcKbjPMSOR9r5VMQBj/MxfMAC0dsTZU+D82g5QIzNpOhiJEc48zufHo5xmLc28uxxAbThyMxqyRbOQHXQBWu5ucgkXcRVjM+EtC0vdAgGgUBdtTGK2t2a/ey6atZBb+akK0ehAVOqw1Xb68OkIUN1f+cXY5hdNgpSgzCZ5W3y3ejQsZ3l8zI0CQKEu6gPQQDaJOTNLWR6U50RAsjpkTn328OkO0AA0jRrtlAyNIh3E+SZfs3tr0ohd9XYQAAp1UReALkrrqeSDs5qBHCtZ5STlZrXS8iD1Bii5i/Ein9qU5Xt2dpEm4mLUTFluVeJD7XclAVCoi7oBdK17aPYmKQmA9gfo42co/3XtVuHu5GS6ANTPNzIUALpxxMkz4Am0NYnXR1r33x8c1XtIy5q5/U4OpXpEC9w6y4PUGaDEGWQn70+Kaq/UXqy9omD1RAl7Y0YA0I0jzp4C59d2gNLnnSRveU7YAC1++snalwC0zvIh0jPaFaACl+vNrcJ02otqH563JboygNpGANCNI86VAs+ozUlsAZRkQ6pAqYWckWbMPB11NnzGJ2+2bRshvMoNewJSKYOpPuGa540KO/rmGjOy214CAIW6qEcSL+Spp3Nruqzn+hWDxBZ7ZcP2YXV/GSjYEaByuDQLk0Zj3WoMRmbD5103fK2EGQAU6qIuSbwQPfpygG6cJBuHDsjsJ6qVLnm4yYJFi84AZQ5QNV8zQKMT4uZSxsPtjh0oKS97hY9cPgAKdVFXgJLfyp9eFaWIWT+wAZMj9tgJboPwMQBltxOBN/9Sswp5OcvGjp0Tp7vc1golIwAAhbqoTxIbeVvKrKIsUvWUf6UojU68nObJOWwxcQRAE2gkAK3CVnHlmvKOLz/l6cPwqd0PgEJd1D2JQ/+yPC3iknqGFsbwR3YG6EYbhwA0NbwoA8sBSl5S7firHJu+jhAACu2j/ZKYburz4yeHk41OCFCLW8cDlHusqF9ZawNQ6toM5CcACu2kvZM4V4j2A2iitLLLv7qE3g5Q5YhDARpmUTNGawVKV0seGwwrQgFQaB/tD9C4MZpQVQB1JDPDgUSG6llUp/PmKlYPdyBAbY+VdCtzlH2LCz8pQeOr3hGvMgIAUKiLdk5iI11JZULyqRaga1eeqbEM1KmbAntqEj1D8liA+k18agxdJPNeCfvUqM3RtAf3rVCldQAU6qLDARpjX4GZLIVTBiQY5Lyy6p/gRwKUeiw+RPuNhveUADVPKgtlIzXKXNexAkCfUAMA+vjpS88CLiUatUGtZUPevT46FKDEeNzhGx51mPUdvcbZ2jd1trsAUKiLNiZxLrmMzXfomDBhbiVLJlSog9M1PYnyE52GjfnS8ooAY9llAEDNMY8fEQDdW9uSOF+fyJrGAmiL3Y26MkDjynml/LKwy160hQdA9xgRAN1bWwGaaypzrhSgxVNo1P4jlM6h5sTOygM0dZa3JJc9PAlNdAdA9xgRAN1bm5K4JOhpHvEyJJ5PDclUW7DuXuMWzaH2RP0IVUvM+L3mshgV50IUtX7UFQFAoS7aHaCkMUme2894MtUDtJ6Hw/F5AECrvZKGWGORaAHUMHHsLQ0AhbroSIDef4Y8MfLlfqgFoHXtp9ABAK20liwQMw8xM7Pgs4k++K6yvEEAKNRFhwGU1yHRRnKfX6YpPhOq1t4A7fkkRG4fWqcxy5UCQKEu2vtDJGUv2bjo44ZW49NpQoCmbS2MgZXz4Nd09JXKj//r57L89tfj19//7jFmBxuVI54qH06prQAtfm5V9oETNwuAdrHfwRx//lLdWVevo69UdvyPl685/7j9DoBCMW1M4vJ8KgPo3VzDJ0J54/PpdAAlnwNV9lZPZUZfqez4b8u3L4p+/gRAoah2/yBDGMzs4Fs/isWHSHE73Xbw99eNn5ZPcqVyE/j1849/bq+vN4ICoFBMRwI0m3j8ESjvudn4fDoAoNu8EjozgNIDh8+pkxYudf7j5dv9l9fPXTwACsV0HEDzHIx8eFSUcjMkZa329/02r+hnl0vLV8y6zqmXigH6SdA/AVAopvYk7p8IkXieZNPXX0W+H8gbjs7HlZnlIeZGlW7hb7/99r8AUCiiZoDusBULD9isiTxfMJT4fuCOlzt+ncWTXI6yD5G+9O/3ZQFAIVsbAFrSqmkuAOgifp0AoOmjp1N2+revgf55//UdAIViagXoLnkUeQS6w0hTqMD3IxcfGfs5nqgUzP91Baj7eAFAIVuTATT6CPQEwVC91T4rQHd9qHDQA4shDj1+xNlz5vyaCqB29pyk5KkHy+QAjTl+V8Qd9cwXAIW6aC6ARoYa9jlKjeo5Pz9Aj3f8UXdLABTqopk+RIoPNT8+W1A3+YdIIxx/2A0DAIW6aKavMZ1auwH0Um4GQPuOeJW4GadmgJ6jLjxOOwH0Ym4GQPuOeJ3IGaV2gEJMewH0WgJA+4542UA6TEjiXtrlQ6TLCR8idR3xuoF0lJDEvbTL15guJ3yNqeuI1w2ko4Qk7qY9vkh/PeGL9D1HvHAgHaTnT+J5P4V5ct/P63gHgEKd9ORJPPX3gJ7b9xM73gGgUCc9dxK7wd9ET+u5fT+x4x0ACnXScyfx4H8LmdFT+35mxzsAFOqkp05iN3ceP7XvZ3a8A0ChTnrqJHZz5/FT+35mxzsAFOqkp05iN3ceP7XvZ3a8A0ChTnrqJL5p4s8yntv3EzveAaBQJz13Erupv03z3L6f2PEOAIU66bmT+KZ5s/jJfT+v4x0ACnXSkyfx1ILvxwkAhboISTxO8P04AaBQFyGJxwm+H6erABTaXfD9OMH347QXtOICQJ9S8P04wffjtBe04sK+AoIgqFEAKARBUKMAUAiCoEYBoBAEQY0CQCEIghoFgEIQBDUKAIUgCGoUAApBENQoABSCIKhRACgEQVCjAFAIgqBGAaAQBEGNAkAhCIIaBYBCEAQ1CgCFIAhqVDeAvj3+It8f//SyCEEQNLf6APTXT/JHTYFQCIKuoT4AfVt+++vx68fL8qOLTQiCoMnVBaC/fv7+N3mDEhSCoEuoC0A/Xr6Rd2+EphAEQc8rABSCIKhR2MJDEAQ1qteHSJ6g+BAJgqCraIevMeV28Af+Z6KvKvh+nOD7cWrl1wZ1G/P1sYZvuYZDPXwVwffjBN+PUzu/WnXMkKNXeTElkvjQeVxR8P04AaBQFyGJxwm+H6fnBSgbEYHktdP9BEk8Tif1/VNUNgDoxbRXSX7SJH4KndP3z7E5BEBrLZ38kt9nD4A+k87p+6ZInC7/TgvQjxf2jDP9PaZuqzz9XXOdevclnDOJn0On9H1TJM6Xf6cFqP8O08EA7WrueAGgT6hT+r4RoNVddtZ5Aere8t//9CN2GnI3/BwmAPQJdUrft0TihPl3YoB+1qB/lo4IgD4EgD6hTul7ALR9zE52Pl5K/4QIAOqFD5GeT+f0fUMkTph/Zwbo5ya+sAQFQL3wNabn0zl93xCJE+bfqQFaPiI+RPLCF+mfTif1fUMkzpd/AGilodm+RjGLTprET6Hr+H6+/ANAay1Ndfnm0XWSeD5dyPfT5R8ACnXRhZJ4OsH34wSAQl2EJB4n+H6cAFCoi5DE4wTfjxMACnURknic4PtxAkChLkISjxN8P04AKNRFSOJxgu/HCQCFughJPE7w/TgBoFAXIYnHCb4fJwAU6iIk8TjB9+MEgEJdhCQeJ/h+nK4O0On+adhZhSQeJ/je0EGZfXGAzvfHCc4qJPE4wfdaR2X25QGaPA0VC0k8TvC91lGZfW2ATvgHWs8qJPE4wfdKh2U2AJo6DxULSTxO8L0SANp3RAB0byGJxwm+VwJA+44IgO79RB1JPE6n9f1+QQmA9h3x8h8i7f6h5GmT+Al0Vt/vGZT4EKnriCO/xjTF96R2j6ezJvEzaFrfZ0J/z6DE15i6jjjwi/RTfNV0/x3NtEl8Ac3q+0zo7xuU+CJ9zxHHBdLjOg4PZf663wjlJ6BemtX3ssIUTHuKTyAA0L1HftyEx0YJAPrMmtT3MuhkQQqAto55/IgjAXoff65Y3m+E8hNQL03qew1Q+g4AbR/z+BFHXaL1hjvJQ1B8iPSUmtT3ApCal8/wHRgAdOeBpwFowUdZW567T5rEl9B0vudPrRIAneDz1Y0CQPce+LGHHx0lBZG6KZ6nS+ILaTbfLwsNJXsnHxoePr2uAkD3Hvg8t9lNO6rZkvhKms33YddFQ/8pHnkqAaC7j3wSfG4M8NmS+EqazPfiU3dx/MniAQDde+Sz1J8A6Gk1me9jgXSiXCgXALr70GcJGQD0rJrM99FAOk8ulAsAhR4CQM+qyXz/nA87IwJAK4w83/2TCR8inVSz+X5jIJ0qzQDQchtP+ASHCV9jOqlm8/2WQDpbmgGgdTbOc2UTikUovkh/Ts3he/aNpeZAOluaAaCVJs5zaaPa5SY/RxJfU1P4vk9UnS7NANBKE6e5snHtcpOfIokvqil83yeqTpdmAGilidNc2buMomCflUyRxBfVDL7PR1VRfXq6NDs/QN8/L8u33IhXBai1rypeSdWObIYkvqpm8H02qlJb/HDidGl2YoD++31Zfri3L+f/8U96xJEfIm16or7xoZI16dIYrXuoNUMSX1Uz+D4eVY8gSuQPjbTNTwIO/gz/vAC98XNZ/sfLj8/f35Yf6RGP+BpT5OyGh+ubn8ubUV0O0JJW0mr5CaiXZvB9NKoWHsXRFPHxti3mj/4a1GkB+uvnrep8f9Ser+kStMsqM9eFXDnWcsMttcPdmL/WmK3cTM2QxFfVFL6PRZXnIp+S/NITKUE34W+XT0iz4x2rLkN+fJWeHy/3x59vv/+tRmHqMWRa4cqxMTc81Nn+PCgG0BKfAKCn0RS+j0SVBqdqHcDZYxb8dXedHqD3vft4gJIrx26CkwBUFMUFHgFAT6M5fG8nWxSg/mcoNQDQwjF7GGFb+PubxIhHApRfw7Ct32CytL2KQf5cyZ8tISgAehrN43uNULVPF0c9OGvjMzYB/rq7TgvQr68vrR8ivR/wIVJGEYD6sCmaAg+caoRZ93+9V6rbw5fTu/YE1Evz+F7HTPpB5/rES+7pm7eNAGi5Dv4aU0YJgBY/35GB04Iw0ZrTW++fWLP0bEpGrzkB9dI0vrfw5YONhCIrKyha+UPR9ikct/ATA/ShG0EP+CJ9ViRQwoGl6r+JJC9+FcJS9175VEG2tAeqqgKmSeILahrf2wDl0cXKTY5Tf1ZbqZhCc/XapPMDtGjEQwBq3EZDtBRZ4K91CNsG0FjPYk2TxBfUNL43Y5BlBalFXYBmR4DW3fa3CwDtOIgOiHwsiHuz3bgkKDYAtMeDo2mS+IKaxveFMRiK0vWRkqhP41a01UNxaU1gwJjHj3jskDQ0MhOQd1+zcWJbUjgUGwAAfTLN4/vEVsYE6ONIM0CP3rBbMxgw5vEjDvNwZnOsN/1W67gRzV97KB5osiUAem7N4/sU0OQePbaDr3mixCxsn36DANC9R05dXH82GTgJvvF+iaHYGdkSAD23JvJ9WbD7gL2/sLMulzTMpDB9vADQ3YdOXNhlfVCaDJzUs1H6Wh5DsmX5LT9hsvYE1Esn8f0adXwHzyDo9O9pi/QVAN1vxKkCyYvecRO30VKAJsdJtuhwBz9JEj+lJve9ufsxANpiebXZbGKrANCBYgCNQ2wrQLllc5DtG6DJk/ipNcz3RWHDwo/xEwBtHPP4EedM4iV8kzi5DaGP31nElgKUtNnrcREAOk6jfF8WSyL8HHly5UhEN811O4O3CgAdKFp3poKANBIRm409VnoW9WgUADpO4wBaMAgLP/4M1Dkd/7UzWFSEHysAdP+x4/fpxf+rjPRdlDdiAKV7IT2I2ivtFmsA6DgN8n3N/oeEX4hJvZ9vmEOgr8yLJoP1EzhkGD7m8SOOS+JkiLBb8XooZUu1CXbFICGyANBn15kAGrZSnJ8bZ8KNdDFaOvQBg8gxjx9xJEBXhEU3574dfY3ZiraRj4Momun2KT9MkwDQcTodQAlD113Y1qkwE3s9pzJHPmAQOebxIw5L4pWcMYLylpk26eek7JU/8Ayjx01svGUDoOM0NUBp4IW9+9fvbn3TuVjcrUpIjHWkAFALVwXbjnKAhm29tBzj9NZdDwA6TqN8X1bohchahMoAWh+WAGj3EWcDqMZVEcASEZsAKAvB2Dhbdz0A6DiNA2jRTde3sQC6buO3DsK78Nc9BYAWdN5YmJkAldOS4ItQ0gomdpAj08CibduKuaqFA6DjNMz3lRFiAjSHR8rewnEB0O4jbnq4V30H5F35Q0g2HxoS5DU+pHWYBSG/1ZdP3oi5uoUDoON0Ct9rflKUJrqx3tpUvNMhqwdAy/q2WIiHSRagNUOK7dH6RhwqMpKpkksMlJ+AeukUvg9VxBqTlQClb1aDqTqj+N6/SQBoYdcGE/HrnAJoaCqGzAQLu0ObIZSKqQzS8zpFEj+pJvO9GWfLQsOS3d8jRSRlJkWuiMz4s65Oy0kLAC3sWm8i0TMHUCs0ItGm6OnIbX4xGkXWEYb08R2dfrx/zQmol471fQ5OdpxxZKaeLi2i2XpM1iKkXBgoALSwa1eAGjdPHyj+dut4hEXut2ssutBSjRynMrPDAzv8WrXa8hNQLx3q+/R9WFSOfCoSoM6yI4OV3dMfP9eG3vI4AaCFXXsDVEYhObL4fzpkgM/a1+uC03jNxRuPfBbrNastPwH10sEATVkOMaMC1fkYIxC1KgLHglVQN4wNgB444oYh0wFTMKjZVZOJwXINHD0BHZcsJuNdJImzs15YKOcEgI7Tkb7PFBQBnrESdG0lmskApiRe4RlOFszkIAGg+b4VdZgxalVPs/xjWyIToFxyzu0ArVg6ADpO8wCUFIkaoIZoOWkFsA/9GF2HxxcAWtC5CZ9N6KXhRKMxBVC6jQ+tybgMoLkZSYCWOg8AHadTANQHtck/v9sxzsq4Xc835Fd/AaC7Dlt9eWmw8F1O5H4bdkYLf0QkbDq+1U9PwIWCFQCdX1MBlO3V7d4kTDk/nQAjv4OrknM8PgHQSjO7X7CFiQPURB9rbgNUG0itwkcpAHoWHer75MY5d49etILRddNl5QDr3H9RFRIzAEBrrBxw/YwQ83TMEVQCNPBSxGvKITJwC9cLgI7TwQBl4BMB6Qma6S2CWYUpa0Hu6aPxqbIQAK21srvHogiNxyaNP0eiUnUrqSpJ4yUyntmr9gTUS8f6nt2HZYTI+/TCo5HMis0tAdCS504HSj9GGDCH40dcyK+tV6JuS5s0lJxCoJejRExGEgtAaah5DTW+AkDHaZjvzQgTzFR3YzMGaXTz3+v+PcfeUpO/GkA33Mx6ATQzhUXcjd3ij/gwi9rk4avn2+0mYMyg9gTUS6N8n4smyldaBRi9ItUneXI1RxgBoO3b8H4ATVqRAF2Dh72q3gZBo3f6Xa46ADpOkwI0RCxt6iOU90oBNDHG0bo6QLdAsBNAk2Z8fIn7r6PhGLkjS4Im7/SblmAJAB2nOQFKEKgASg/J9gqgqUGOFgAqDtRb6VOA0seW9JyMHQXSWPh5W2mAyhG7CQAdp2kB/c9z3gAAIABJREFUej8nAOr8/1hbH5gWQ/eK2npJCACgNVZ6XEg6BWlRlphr9Igdut8YqenR1+x86cnNCwNAx2mY71MlhbzvO3aLJ785FvLRvfwkcWSm7NFzOH7ELgDdRpkQIGEKhIdhVvEI8jFpLoEGoGOGEhNa+JitiwNAR2ogQONhsywxLipuZgOfrmU0S8X4FwNop2140xTWWAhT4BHip0WijAecYF5kBGovRKc1I/tn6/pqT0C9NM73BfdnA6DrzMwdk7WHJ614hI/X9QDaz/+ca0VTkDsYPh8OUhZpNHrkmuh0RMjRmDMntE4pYrNcTwTQXz+X5fe/R8+iQlP6ngQjoyJ/TkVCmsevAV6WFbMw9GoA7eh6EQNpq3rjvj7hZLdgx0JlIS3DbdgHEh10EVJPmtQEAdCYANAuWoPvEavOCs7UIQ5QVbROgtDLAbS3UUq0ZGMSBfQYeZWo47/5A0aUxQKSARsALRQAqu3UI4v0kQCNRap5jgcn3c9PEVkA6FabSxF9rBAMAF37RuPUJKfc6JPydY1biVZjYw+ASgGgyowIuopOCXSGFvxVbPKdCvQQ212Wt0kA6FabpQB9tJUADRRzHGqiuwZnCDq9sQmRR49wE9xadgWF7ig/Ma0AUMvMkmQWjcbQyd6aZ4AaCXUANIx5/IjjABpCRreRkRLdKhlhFQu0cPvmBa0IXSfj0hq2xR3lJ6YVAGpYSUNLByODJ2+RAGhyqybbTBFaJwbor59//OPc+82Vf+ZG7PksSNhcwi+xHiq4zJPBliKZvJP7Nn6LtP5uRy3dJa0D8ChUc6t3Te2JaQWAGlZyAOU/OeqcVYcaX9R79IjM3DAxQWidF6AfL7cof7078obS1Ih9nwVRowRB8ZEpsCyDMjpVMxWSPD4JQMWfrxFH1gmQ27fYebX7pvbE8foMmU/99pdxcPkWjgiA6gZ33W7dc3B2OEBJrDm7aLDoR0J5oTkSmToz3m91G3VegL7eQvr9HsJvy4/0iB2fBdHSk0SAjSBJRNKIAvFxikSbsmIAVHQwwlL+bgM0Mf9a39ScOFr/fl8XShAaDoabMAOo1eDz2G9/PW7d6cA7RscC1IgVA6CORLj/XYUmiT0Rh2rqfB/VI2S76LQA/Xi5lQSvj1x4TZeg1as0r46moYiY+MC+IR+BRoEMKGFlpZ+KIev+HuyRk3SeAqBibi2aHqDvxD+eoG+LcZQC1GxwA+h/E5ZGam/fk7u6HaEMoDTeSG+7CHWk8fpeTJ2dN4J/rE4M0B+3UH8E+pveS2mkVMzQ7GWUkXlDYjLm9NRkowA1Yo8bE9t6vhjaXpYNW0NhdoB+VZK32+zXjvwRLl9Q/fo9/MYAaje4V6Wfb+538eHaH6AqlzIA9TG7nl0iYtbFLkyeJjs1R8N6qE4L0F8/vyrQvQAafsqjZT4TFGMBsEgYOvILRRqJJsVBOkUfqPaa84FbvKzUgmtPHKobFB/b7fDrF0t/kAbf/K/3eIo08DB2H//7yEXEtLvvWahaplmt6WM2EpfRODQbyE0et69XyEJ/f50WoHd2vt8/gL/TNDFi3ZARpFSQRl1+dUbsxgVXlZVM2LH2642cT1wPIPo/NUBvBeQ38vsX/m77c/8M8wuQf66/3QEaafAF0Nw3Pw7Ukb6PAdQIUL3/isWzqbVnsOFfCTx1lUMzYn+dF6Cf1cFnFrzdAvnjJfMoqgtASWQUWlBEJGf8rpzvUVjjADYVWQyItP3ahM3SKBB4D73azPJUiE4O0FfyuPJGwtubW31Jdi6esR6gsQY3gE7x8POh8QBlt2ceVqTfelKCUmcAjXIygNHGjkMAtECPr5d8KVMO9AAoJ5iBENuAaBj2IR6gaxMFsoqKNzQ0Z8mD0q+Gbo+S61Hj6PZzA/TGxPA542soJK1vL/lfYg1uxzNfnDtUwwBqRQ0NQnaYR2UIP2s3RV/1cwAR2NHpHaETAzQgNPskvw9AyfXKICd+GUk4qAJ1jQnTSnq4wN5glM4yFs7WVj4v6y4/N0BvkaKi5LZBp3fetUr1oIw1EGAdrkN9L3czKmrYbZwelmG58DRZ4nKh2lhr0mhhsN/KTZ0aoOUjVg5pEEJe7KTZIoDKEHH699AnRTgdmr5TbJZ+kGAgtZ6C1c0N0Bvy1Dc238RGfOUlBajZ4OIAXXi8aIAudkDRcBexLs+r7FCbK3+EjwKA7jNiNUAVrkQ5mLabAigPoPVdOMcmUMBCXRM4ZwVcan51YXdCgN4eXyqAvgo+vkuAxho8I0DNOEm3jEUNMWWESIjqAMfFP+oKP1WSuPDqWH86CgC6z4i1Q+pwqgJosvbTt1cNbLHTsQPSmpm9VYp3YSXA9QDKvv1mAdRs8IQAjUVKybBGL+sU4S6vHnVKWLID3RglMqWdBIBWmigFaIxcPCgIyWSsWaAtASitEFY6x7vk+ZwfMN11aoCiAmUtdweoD3uaASIj1NtQnQqjqVFqFrJFAGi5Dc2xuF37IipyRgwpdNYAVM1Az0QAtHbjY81lboDiGWiZhYIONK6inexdkWPxHGFmOOh4ax13kTv5gfgEQGtsKIJWmw1xEI9BzU7ntz0xgBp3XQ1f0cfpUCxdz2KOF21cZnRXceR9vPjv0eNTeNYw36EwC9a9T3j1ffyxx1tWVrB2LoJdMe2hEQaAVhhZFvnVyeppMBw6IwSMu/Eag7F1LNZs+J091iX2PrsQ1XZugN6+xhS+ufn4RrzgoP/afOx7oL7BtQFKf0ajhoVvYKWOSYlIF+I98tcfjFEKV7mHANBaG/xGWmtCA1SEgNzg+MiKxBCxIShMN06ytR2KtesRa6s8cajY48zHv9Dc9C+RLgrQaBYYARgiVxwk4RrAKW75iptmfI7GJwBab2ODrRAqovYTo+jgMYOPg5LMTIUfm0MsGLdpcoDSfwt/4+IXTbf8W/jnAmjxZngxnxcZu/TwnkerRUnrkLkXK13NgQJAa22kbVnXORZZ0VHse7EL5H10F6cJQOM7+L3CcXKAkr/G9PVfMfjin/pjS/ddfuKvMd0bPCVAczEhUWeNZNz+GUD9Fp22kFFOk4WOZ8+ufyTXCQCttSHgJRvpoyw0WNzERlHNFfV8vMZOsm0/n0x08ps0OUDDn6D7AuH2vwf6ZADNgkhEmWjLGKmBSMKVlAiKkb6dHfbWFGUk9w7rrADQSiO6+Iu2UcdClyjBYpsXMdwahdzswmz4aLUmwyrWHpodoJ3/Iv3TAbRsDMoyayC191F/6za1xyLG/a9OpZw5Lf82kle7CQCtMMIJZiBKVKniWIiaFECXVHCR4X00ivATEFb2HQvjbpoeoOS/bkQ+GGr9byJdDaA0io3IYqdtgPoAZrd9WS2sxvhuauWqC+glwzne/NiQA0BrrFBGKYY5eR3577SzHYVORhOPwnC+BKCRzYwJULtpneYH6ArD7f9VTgDU3mUFgEZLABXRGqQWQEl8W8ZCkdp73VkBoOU2CGU4QNmll+PFAepoSBC70cBToSQBmr8PE2PpvVG9e2pPQL10LEBN0yQiVVUZlYv9LlDIAjQEPytnxSx7rTsrALTYhEAUAyg9JsbLVqBm2BREXwigEIHWXOPrYGEX5tLon9oTUC8dXIFalhkHSwHKwlm+C2Z5hizkFN9QAaD7jVgwZIYdPG7YtZMHze1NuE+SZoSa8r67hkw84tQ5Wh5E18K6M+fwSK0VADpOR/ielphWjPhjpaSMonYtYpUtJ6I3lJ8SnABo7xHzQ2bYYVwi+r9wTFsJx0Q0kEhxbCfC0BY602LTDDASZPmF+lYZ/hcKAB2nYwDKorikYYSlTkSzhCQnq2PZEAx4gLKE2xDAjQJAWZMKgPKAWM+p6BKsWkTkxACq2llRyOYhO2VWS4Mu9C92l1ooADpOh/heX/BIkHESmmLFhjhjhj07zOpOPo2i4O8qAJS3iLVU58mlSvU1ryiLF9abh4oLP2VUuUiIxu8EbBr0jYzftoIdAB2nEb6XAWBFg4pOun938pi3oLuJ8mPdLBmhzqdxgABQ3qIYoPpk+SkWGAKgNI5Ufcner53MYFOz0aEomopSOiO1LgB0nMYAlA3AIyp1e6cBzTvyI6ySpWa1sd0WWSAAlLfIxGJq02IXoKZZQTPSgkaNiC2DkyuBiwDKRlFDpvqWrAsAHacBvhcBIALICi0Zvr6KtEI+BD09Trns+G/DBIDyFolYjEHSJS5kGUCFZVWLJiKRnfQ3cWtEZpseFBFdUYACoHNoBoDef5KYdDRqZQQ7/yMW5S5klRHwey2rXgAoa5Jo2HS3CzGQMCYth7rSGaFlhSKPuRWHenkRgPp3PJ6T6+KvAOhIDQUoDZkYL3VoilbSWAycxQF6mABQ30Remg5XilOuvBf/vz+kok5GmJPvmc3Hq2jNYFg6TwB0Jk0H0Aj2GByNjZbvIM+J0VLTOpquAGhow33f42YnMVfczYnQMUNx3QlJJKYBSsOSx3ndykQfAHScRvjeRyR/WTT3VNR6gNJ3wQrZfXHzirb2b8ciFABN99nkH7EprgCoBKGxK/IAXX9hHdVg7OZux3fd0kQfAHScxgBUwMw5EoTsWZGFTx+8zJi6y8ss0EbZTDrkbK0A0EyX6q4sEMLGm9nK8YoGGjlixBX5KYPQMMkCWERv+zLN8fInoF4a4nsbeXQDHo1a1piYioS3+KfPnM36t2NDDgDNdKntStkkbchwk934W3o4ElnqaXsAtpq3EbJtK4ytu/YE1EvH+F6GLB2ARLQRlCI4FxGDsl0YiJxxdCfPB/ZTAUB3G7Fle9rSle8i4gCVlhcxZoSXDJBhD7Sw7yBxW3QAPgcA9Fl0iO812RyPJhqg/BCvByQ2Q/iGmCaofJxngwOgR49YNqSEVUVXORLnKLcl20i4cXY+giSQ0qAr2dUs5KdY2RKNvA4CQMepj+/1XdewxUEo39PUoTGtoErTTJesiyMB7UjY87fryORow7I3CgClrSLXv2Ekqxzkt2snwob2CnfkJVSbjkQSjTTfnb5VAPU/w69tK8wsvPwE1EtdfG/GjTalYkgkDWEl68DQqcsAR/ZUFkDJ6yI3ZOFk14guEwAqW3HMbQOoI5eZXmoZaAygJirJUSto/Zg0CO1Z8eCrX2Fm4eUnoF7qBNAiU3wXE3Zt6xEORefDWZxRBCV/BjQB0JAMoXRlqdMxossEgMpGAUctlyKyi2C2AvjW0QJNnR1xC4nW0IGcWe3a4+tg1rPaKAB0nHr4PhK45nndVkQxZ6pzKp5F2/XGnwEoDXjNYtLgQAGgslGgy4ahUp3DxfajaYDSMpP8FEj1DZyLxRx7173u1EOUn4B6aQ6AisBKAlQjb41jVhNwFPO57FMHVAsAlY02AzTHJxZAgoh0YHpKdQkNFVuNyevoB0CfSEcANH2XpnUh556K5hCw7PAi4pj3qZvrkUQFQFWjasLw65W9egt9TMnZR9FthBa3Tl51/C1qTBerHuqWl1hV5Qmolw4CqLw/06aBmUtS+n6voptGuBXL2bnGuu0iAFS2iiAo1a22vRhOb36ssFNjqTCK4pP2iwZfbA2FywNAx6mL77N1Q4psCw0wlkdyexSPbCciP8HJ9Fx32mOlBjtW8wI0h6CEcV89lrKGdhBjklBcVsTqrroSTczfH4tFpe7HiAuATqxOAC25UdLQJM3Ju0VE2GJKmvA/GWNjq0jOtX6PtUUAKGsWDaD4JTNvoflhFh5fzuioeSjG4pMOcZlacByg4mg2im275SegXurj+wJ8ih0QgSb9v6cjaaVv7xqpbq0UPEejq0jNFQDdYcTNQ8brMANqhbfxtRuPJ9EsDlCJ7JWcRQS1+UmP+/iXJ1Jma05AvXSc7/UOKIR9KB9FQWrIuZAFIb4X/xTV0RiuXAUAusOI7UOu90/DkD6Vv3YqahhAec9wL5friJQAhQCVoNaWjQMA6Lw6zPc81kPEClT69+yoBqhhngO08i+Rr1Z0Ku0nADTX0ywBI6fI7/aVNwJpvdr0H7TLxuEdm4Yxuowek5XGzADQE+tIgAZGkuhUJeXatgKgq1kGUJ5ipZNs6NQsALSkZwSgj1NiK+Mk+ixztI8RXNyM/l2tjAccR2xJLCUAGikXIgbKT0C9dCBAIzRkQeKPhx0Ui8OFxr02vaI3tABAxZh9zb0tf2ZHbB0yUYcpWIpj1rimuVKAyiNxS3KgkuXLltby8v1rTkC9dChA19dHmC0i8vxpJ+/qFKA63mUq+BK2dh2kSj5CAGhRRwOIgjD0oHxv9InaYD1o0MkjhiWF4ooAjKB5KX0MBYCO03G+l7dxC4WxbZGPR/HGsZfW+BVTPCzuTgvQjxfm69//To7YAaDyrmZuktnFJ6/KnJ6XZG9sIuYJ+95uTSGxVN5IrzjTvfYE1EtHAjQhOS6nLckJtVujCeSPuUTUJ6dY32eDTgtQ9z4AoMYpfqXXSx+JLhugIrhqAWp1UrHrIzKJRHa6Bp8A6Egd43saSCJiNUDDEUJPUWAIs8aMAVB7zD5mPmvQH7fXyBY+dnHrxC+2OOX83l7v1XlBSa4qiy01UeuK0BX4KBQzNKbGb/4sflOLbXQWADpOh/heci6yP9d5R+PaBigJYpVH9cto6dOuEwPUudflj3/2BWiqv4wocXJt4t8vhlhTZ1pysm3BkkgsM4hnYmtL6AGg43QQQOlPU8YpeojXFaokoFQNg9an78aUr9SpAfq5jf/tr50/REpcDBkGVke1UQmRpLb1HF8asL5vdkkqlte39mQdP9zkLQB0nI7wvVlfLv5fHvHbtEXQ9Rf/SgqHRXzRiQ5bj8ID8Xl2gLpfP5dvOwI0j5Q0QBkeTRpGYGfclNdzJZjbA6CZsARAx6m/7+XFpvf7JEBpPakjhhGV2jCGPIlODtDbBn7ZAaAKfxnTxp2T2gk79MUHC+uqA05su/VcsiWoDONtADUTwuhcfgLqpe6+18Ho3y804El8keNVAPUhvkQ+aphcpweo+/d7f4DK658EqA0WxkXnG63kpBHp1uhhN/lgns+hEKAsPv2gya4ZgKYHBUDHaQeA8t6LCFe7lFQHdF74JBAUXskbnY+RYXPo/AAtGrEaoPefZdtl8+KqSCIhtZDnRAyenLr2HIoAag6fpWDidHZUAHScevue3eCdv+vf78dxgIqtVAygLLodjffYdG0YzyEANNGc3ymrxwxRFMKL7HHo/TicD1HlHA1jWg7oOZmxGq8PUlO2TwOgE6s/QHkkcDSuLdYzIdCt+7ZplkcTi/74MuYMJAA00dwMgzo7PvZEFCqe+oFJhNqhmAhNuYj1qD+TWUz8NAA6sfYAKO1OORcBqA5XFZLGYVnGplcxZSQBoInma1C0Dxul4Yo1Han+JL+rc6sKoHyVvsFCn60WzDbaEACdWDsAVLwSczTWZAUZ4SdHb2hplLapVUwZSQBoojm7/k3D0vu1jCgPUUfj0YhAMbiONxlh1Hw6NpNmxWk6Qux8zQmol7r7npeZK0gtTNJRYgDlkcWM0MFiU1lkeE8lADTeXtGOtSjBkgegiThzDNIlxK8amQ+vrUcaFq/ZXErSFgA6TjsAVEKPvLv/ZoDNtzEBGwNoGo8WqNuXtKF/3O4ORnNjHj9iNUBZwGgThWjyzXQI8N0P2Qb5CIuElhFOqmImoxetV9uIrCXfv/wE1Es7AdTa0sQa+1exi3IkKkN0hrTIA9R33c7PPRAKgEY6GPdXZTBv1geiuoALFTNMqGvNfhEBqaeo7/W5acaWWSEAdJz6+17GdyKKFh7Ji1AEoM78PTqPzfTrUMOmDB+rEwDU6CswF7Vrc5KhlJyxLIt7txiERKmYj4X84tgDQM+rPQDKwzbZju2fJEFlZLF4LARo3V7KnmdikE0CQEv78u1M1K4kVoSnyrQVbTb9aHAWmI3MM7fMWgGg47SD7ykZeQTS92Z5QPvwkDZPO/ariPZe4ANAN47YD6AspEyApgaMlookFOVgtPey0E2SOCOmlb2910y8sHvNCaiX9vN9PNJW+zwgGU7dY9/OS8+VlE6cMHENgJpjHj/iliEN6MUBmr5S6mbsD/tBdBCR3lKRSdKQ5LNOOCIxcIkA0HHaxfeRSKM355WHywpSXQcoLkpoOhKXxj18422dmwFAm0fcBlB1/dkd1BypEqCyFo1MhPXVYa0rV3o8R8gt+ARAR2oP39NoIXGhIni9TT/+v/ZhMUojS9zjNSz5rDfe1oXtHWIRAC3pHb3+sfN5gLKXojukiF3WONafFgS7xZA5cv4E1Ev7ANRZOy12Jw4l59qcdFcxyqcUrTbVwQ741CDuZBYAbbXE7r8MpqkR5VkaitmJqnrVLAxUJxnKO11xAHScdvA93YILgLKQEpWmNhCZkkbzzhHKidmrsAVAmywF5+vKLl3niS2RCr0agPIbaqQ/AHoB7Q1QHmjkEMNn4d7bShf+e/2sq2HYbzcGgNaborERrly4tSYuJw84sTXKzFMVv/yWavYnFS4A+rTaFaAq0Dw5WSiq0WJZEMsA14616nqyYy4AoNWmWFDpUEhfSs8zMa+SGPDxRbCY6U8GAkCfVjsB1LpRK2YykBaajgO0EoRkslWLBUBrR+w4JC/pIqFQNiEFQGMgeSAWsHbk0cn127ZYAkDHqdX3KVotTEYnuoev30Pb0diEzwYcAqC1I/Yccg2fbQDlgRkL1Agki2/VHKBt9/cyAaDj1Oj7ZEBE8Gk/SWqqGrtFIwC6/4jdAerWUrCtspPBY9igWySzd9EfSqaGd8QnADpSzQBNtWGVZjgQDhMCtlzjftHYgMN+uzEAtM0YiR/xW5kJWYCqebJRrBm4omXtW3aygWpPQL3U5vtMFLFK05GI5+TsFWAbjDQBtFdaAKAt1njYyBArnY/YwTsLoP5Zge5etqxj8AmAjlR3gMrgDtsdUSdIoDZrk5GGerJbWgCgLdZYTJFDhWPJ0DUM+ocD4SFBpn/rajoJAB2njgC1aky3PrCir7TvFvo9Om7aU/erJ1vGHjDm8SPuA1BNwLLBDAC6tdykbSRA/SAyisfFjxcAOk7tACURtfDHUeEh0qNxBqCNF1rUr1sI2tRzswDQFmNkxx7sNwN0WbgBOkzg5WKImgFAL6tG35M4YiFFYGkdY4YphVtu47TMzU54RgGgLcYY0fh9uBWgKvpY9Jr8tK0NEgA6Tj0A+jiwHufnF31K2VBxWTPzOWK4RQBoopMdDKQuXPjfOSouBfU+yAi9hRkMcaxJG7/5N9QEjQJAx6nV9wp64VYe3oXDwSKxS1pX7IRoaeCM1/MIAI33iVDpgUwSA76SpDFRbjsePaEdKQRCxeC7xebaUBO0CgAdp3aAihDhQF18pC0L3eWrG/giXrM3bm8lhP4Mj6FaBICm+9hlndhfi/ArMs4jNT7UOkjoYALUkQdJJWvoLgB0nLYBNBSPLkSbCzssfg/XEc6jOHlD5/PiAD3sVt9XAOijgQ6LaFd+tfkevsKfOjTj8yElgAIoi/fSNXQXADpORb43gpPcen0E+6ZrmNH7PAt79hux7gMxOy3a8pz4BEDX8wp+KfjIeGnbKi/0MYDiJTvEObuIWbF4FyNE19BbAOg4lfjeDFEfTIshJwOI/6SNRELk4q6iVp1eAGg4XwxQ3akhCFLRI+fDd1OKlDLey9fQTwDoOJUB1GhJAoqjM05O50ioyRR4vKsA6Gkrz1UAqLNBUwLQTTfPJffokoyta4Ts/FPH9xAAOk4Fvo+EwhKwZ4CTxzjHHmmnStcagJ5dAKiLXFDzli26VeIzdGA7IGXEAqijtYK9gPLjOwgAHad2gJJ7Mz0f4k2dMgDqaCjrnX90Xk8RGQCoi1zwjQWmOUzYIdHbdR6guYiLzbX/GqICQMdpG0BZkLCw5METB2hk3N02bzMJAHWxcOh+iend3RF6FgE0HXGxk8eFKQA6TlsAGgIxvAsbIxY+BItZgGYA+Sz4BEDp+Z19QZ8rhZ2TBVBjPtNHHAA6TiW+j4Z42IXTBuG9fRcv2RLVLOG0AkDv5w/YUkiAuig/z7jFAUDHqQygkZAKpSftYAGUYvGEEbqPANBHg/2DQQGUPgoVo58vOAHQcSryfSSk6JadtDABavW7ugDQY8YXN28K0Oe4mwOg47TB9yH2eAhmAWoaKmr5XAJADxlePD1aH4LSJ/InDz8AdJw2AZRGIjuhPkRK23mCIqBFAOhhwxOMsp175hPNkwgAHad239NglGeqmPgURUCLANDjRifxKEtS+npOAaDjtA2gkd13VUn5HDHcohMD9NfPZfntr8evv/+dHHESgLacbh/10B0VADpOGwFa0tDuvMj+17vY5wXox8vXBfxx+x0ANawe+1AKAB2nMQB9vl1Ui84L0Lfl2xdFP3+eG6D7PD86+qEUADpO2z5EKmqX6QqAHjpmDyO/fv7xz+319UbQuQGai9I9isXDIxoAHacuX2NqHdTi6IV0WoB+vHy7//L6uYu3ALow9RiyWblJ7DBDAPRC2uL75tiTAJ0gz0bo/AD9JOifkwP06A90HAB6KQ3xvYiwCbJsiE4L0HULf/vtt/819xZ+gADQC2kGgF5VpwXo/UOkL/37fVkAUCF8iHQdjfH9ZR97Mp0XoLevgf55//UdAFXC15iuo1EAneHp2GidF6BfDz8fv328AKBS+CL9ZTTI98CnOzdAK0a8/HXeXQDoOMH34wSAQl2EJB4n+H6crgJQaHfB9+ME34/TXtCKCwB9SsH34wTfj9Ne0IoL+woIgqBGAaAQBEGNAkAhCIIaBYBCEAQ1CgCFIAhqFAAKQRDUKAAUgiCoUQAoBEFQowBQCIKgRgGgEARBjQJAIQiCGgWAQhAENQoAhSAIahQACkEQ1CgAFIIgqFEAKARBUKMAUAiCoEYBoBAEQY0CQCEIuozeHv/xjz/+6WMPAIUg6Br69ZP895P6IBQAhSDoGnpbfvvr8esOOXpkAAAgAElEQVTHy/Kjh0kAFIKgS+jXz9//Jm+6lKAAKARBl9DHyzfy7o3QtF0j/kvK0N6C78cJvh+nDHmeA6CjnXwJwffjBN+PUxo9z7GFz94noK1KJPGh87ii4Ptxyrr4bfEEPe+HSAik3YUkHif4fpyyLmZfY+qygwdAn1FI4nGC78epxMWvD3x+yzctG7OTnYoR+wxZ8MjjsrpIEk8ZAhfx/ZSqeiDaa8xDRmEjdhnyUCedTddI4jlD4Bq+n1MAaK0VBKWpayTxnCFwDd/PqREuPilAVyOISkuXSOJJQ+ASvp9UAGi1EUSlpUsk8aQhcAnfTyoAtNoIotLSJZJ40hC4hO8nVc7FHy/sGelp/yVSRyOISkuXSOJJQ+ASvp9UWRe/AqDcCoLS1DWSeM4QuIbv51TexW/dvv/px+xsr2BEfI1pb10jiecMgWv4fk4VuPh1+bPzmH3NlYyIL9LvrYsk8ZQhcBHfT6kCF3+89PpveaxjdrVWNCICaW8hiccJvh+nEhe/dS5BAdAnFJJ4nOD7ccLXmKAuQhKPE3w/TgAo1EVI4nGC78cJAIW6CEk8TvD9OAGgUBchiccJvh8nABTqIiTxOMH34wSAQl2EJB4n+H6cAFCoi5DE4wTfjxMACnURknic4PtxAkChLkISjxN8P04AKNRFSOJxgu/HCQCFughJPE7w/TgBoFAXIYnHCb4fJwAU6iIk8TjB9+MEgEJdhCQeJ/h+nABQqIuQxOME348TAAp1EZJ4nOD7cQJAoS5CEo8TfD9OACjURUjicYLvxwkAhboISTxO8P04AaBQFyGJxwm+HycAFOoiJPE4wffjBIBCXYQkHif4fpwAUKiLkMTjBN+PEwAKdRGSeJzg+3ECQKEuQhKPE3w/TgBoD+sLInWXJIZniwSAjhMA2sH4gkTfJYnh2TIBoOMEgHYyfvVY3QegGw1cRADoOAGgvWxfPFh3SGJ4tlAA6DgBoL1sXzxYAdBxAkDHCQDtZfviwQqAjhMAOk4AaC/bFw9WAHScANBxAkA7Gb96rOJDpHECQMcJAO1gHF+2wdeYRgoAHScAtNViSGwkuTvgi/TwclQA6DgVu/j9M3y/dRqzj5maEXsPidpIau8khsfjAkDHKe/if78vyw/39hW9f/zTZcweRupG7A/QXcyeWPsDtKOxJxMAOk5ZF9/4uSz/4+XH5+9vy48uY/YwUjdi5yHx+bDSzkkMjycEgI5TzsW/ft6qzvdH7fnapQQFQJ9QAOg4AaDjtHCp8x9fpefHy/3x59vvf/cYs4ONyhEB0L0FgI4TADpOpQC9790BUG4PAeoFgI4TADpOVVv4+5vtY3awUTkiPkTaW/gQaZwA0HHKuvh9CR8iveNDJG8QX6rhwteYxgkAHSd8janVIpKZafckhsejAkDHqdjFb8/5RXqkZSchibupOibh+3G6+D/lxMawl5DEvVQfk/D9OF0eoMnTfca+BKCRxL0udH1MwvfjdG2AHvDlmKvUuJdP4l4XuiEmL+/7gQJAU+fd9roiX088B19HJnHw4EBf9trMAKCnEgCaOr+9rvjsmbHwJCXqwCQOHhzoy0wolU8LAD2VANDU+fa6Yk2YxD/y2jjCZBoK0PXnVl9uoG86lCrIDoCeStcGaDbjktGcSAmfMJSj9SOcSOOSOHjQ8GXE8fbhLQVsDqDxc1vapsasNAI16fIALSkPbQOpvj4JeB1aOcKZNCdAI46PHua922ZRe1I3rsU4ADpOFwdobtOWBmjUNOlGClAAdNeRbYCaU7APb7sUKfrWWa6uggHQcbo6QAs7mvu9uG0GUPoZR9UIp9KUAI04t+5w8TRyG5LdfAGAjhMAWtKzlnwKoPdDiRL09KE+MImDB6UvjwRoqnAEQJ9WAGiuZ6yuKAToYxv/2MnHzDd/+DuNhgI03KW4Lw8FqJiQYXovVwCg4wSAZrtGP4NI2CYJQ5I6Zuj8+OyfxDVeCW1Fr0pSdsKccU33vcwA6DgBoC3WSDrEHnrRFtGmT7J9v6lzEnciTsTB0cO7DbrrXRIAHScAtNVaunjkZyJN008BzlWXdgdoe19qJeZ4+9J1cfrODzwTI5afgHoJAG02VlOt0Gd0liW7w5kQ2jeJ+0Ao7sQjNtQA6BUEgLYZa0pAmdDhcw97kDMlwJwAjdnQaO1H1Pb42DRi1QmolwDQJmNtBaL+aKllcz+nJgRo9CMk46F0x4q/PT62jFh3AuolALTJ2JokuZaxHfsSZBoCQDd0ThuhbOObgYbhIk9Sw/8OEQA6TgBopEOCjiv2cnatHfvjVX4OJQ1dHaBdHmHEABpuWf4Mf65dPKpdaNJbY+PU6wSAjhMAardPJVJpgthVDq04/SiRHDxRBnQH6PY98GL9LdbV3dztAqCl40Ywbz0j2FMA6DgBoPH2ibgsSRBVAJkAjUzw2IdoHdQ7iXus3sJhFqD0bdY+f82f2EcA6DgBoInmZKOdahBJdt3bZyfLV5OUlwfoJvkNQgSg5CkMPSoqURe7sqyXffX4686ayvcXEwCaaB4SROYIK1QisNO9/Ru1Y9T2L76F36Rl4Y6lUyC3Nep0f9gwkFya3eTQHfxUvr+aANBEc7LNswG3kOYxgDoJTNZFJqlI+fNkwExJTKtMNYX1ziQLU3GnIwYyAKUjSXMdFlOgmXx/NQGgieYJlC06PS2CkodtLKFodbRmKz0OgG4Qe0AipxCrKmnFz8iZLkEDQy1zB2ki319OAGi8PQFb6nFnAqA+VdVuUNSivIy1AXpoTlZroiROAFRdB7Mv3Vok29P7YK/ZZ6WnM5HvLycA1G5P0EdNWOkUrxbZnjCyGzQeF9jNj90VVmuiJI57MQ885uX4Fp0152PsLSMOJvL95QSARjqsYcoeTprZktpu54qhBEBlmgCgpYp7Mbg8erejHdgDGGsc1vQgGSE4ke8vJwA03oczM0dQe4zonpwQWttdIp8uTUzQmZI4OFP60G/RlR+XmGLATdxS95T9cCfTGNpNAGi6j0wlG6BxsmkOCvOONhCtBMHJy3yaKYk5+8R9ydkXjN3pbIiqUVzE1p4CQOcSAJrpsuYH28sJe6kMEglovBL7itr0WPNSDtFUSSxuSPRtuA+au2BBxUSJyQJkv6XEh9XHoo2h3QSAZrqw1whAy+2JAlRt7mXpw9jdupRDNGUSKxyyitFikLrMcX7yYnXvpZgTdfp3szG0mwDQTBddmrQ+EWCJJmojJ5NdbiFDJTtpThyWxDW4khfNE9TJC5IAqElIWqO6Q9PIIDoAOk6XA2hp/sUB2lhv8H7aHEWqz02fopymE+qoJK7ygsShvCEtyq3B96G7bhWgLK7eATIcAICO09UAWp5/MjEI8npNiaXlQnKSZS1vOmtKHAfQGqOr6+jvK0D9/+RFkFQ07p20nO0YFIVrkqNdGaC/fi7L73+PG/96AOXvU33WhOFM2z6XhactLWb4mLQKPfxhW6V2T+JwM1FW434xcOgIPFlZyuUEP5065lsOvzIA6LjxLwZQM/+indac4Xm1dSrSnPW7zGa+X7RtJpZwgPZOYnEFqNXYteFdyDsGSe1qcbXDlaHvXHA7LXOHCAAdNz4AWti5XyHlf/LUdv53M6sT8xZs0Sf6zDyt/QF6/2kClDWgrgzOsyBJ2gsfUrdFAerCpVv/P0YA6Ljx8y7+9fOPf5x7vwXKn53G7GOmZsQNAG1hbs5aKIQe71hGKoBmJuEREBusx8Rz2jmJpQOIVXqIYtD/ZNz0Ny/CVUeuiJ60vGQR4wDoEE0P0I+X2/xe71FyQ2mHMXsYqRtxKEDtcoYWQ/RBm6UkC0NmL/LE1plX6DCAKkdwgPoj5LAoE0kJanF0EfaZBevKGHM6VgDouPGzLn5dvt3qz685vi0/uozZw0jdiAv/rSawNmOIVkUKoDQVI/xUpZVl3DrN4buzjgOoXCkjZTjErxv1heVh62qEARKtD75PmQJAx42fc/HHyyc/3etvf329e+1Sgo4FqA2ifN8NACXd6X6Q7i19IeRIYoaEtUtMzYLIycaZ1+hYgNqnsgANjo0W+2lH0tP06nVbZ5PmBejn/vVTD3rwg7fCTOq+0X1Uae9mq3+/86PjARqPm5s+Xn7cJvmY4luXqY4EqLOXme+8kZ+KoH4uKr9lhaPeC+OymZq42I/q9df7JL7M8hMt9k1jzIX+SBKg5BQ/YXl5MeRWM0v6a0w9XJvVrAC9w+4mgtBwMDwRvFHwx/qc8N46NHt88nLDLmnzg3SdGaC/fn5VoM8D0JbO8fyoGNvntuXx8JjNaEJaqtQ224d5qz7WYjYukC+z/ESt/egk9erDj2gBup6jHcMFkPYj1+TROO69Lq7NalKAvhNPeYK+LcbRGwX/y89w/Pe/ad87Qb8A+hqOfgtdZ97C39n5fl/Enabbx+xhpG7ETUOSxGuwIx8BsPyTZZJskchtmsK8oRqIwZlbiR1rXmb5ieoBou5fFxmulD9quIh6iFWQ/hRnIjNuXZnkpA0XNAZSbpSaE0foq4a8FZlfW/YH5L7A+PV7+O1OweXB06/j/2m5c9Pb8Bv/rzZfHP3hu04N0M95fy7g7bacjxfxMKN1zB5G6kbsMCTPvfqxFR31yUhBScsmPz7Ld9lSbi7JST4pY4KNGp7EbLmPIwSCzvaCcqD0WHCoP2Y1is6JvYZpJbs1LL3yxAH6guIP8esXBX+QBt/Cr2tNeS8+H9v7W4c7de4AfRy+tbkfnh6gK/m/1OeLoGcFaKMlhcqQeSxH10YsW1n2khaLbEpa+APriGEG1wDoekB4xhFfrTMLLhM+D1NfFuuSkEuXnBN7JW+eHqDvAYlfv3+h7y3w84HNP/1vKwa/3rAt/1cbWsfeD39bW88N0IDQLvt3d1KAJjFDUlRv0FhaR7eCIjNp7lM0sFLonr6R/rSgdWFsvYrpAao8Gm/FXc294ywGxg6Tuccv2WOU1Jz4a+zYRk0J0FdCwRvlbm9uJCG084wl1eq9Z2DN+0KLV1/BeW6eAaDdxzx+xH0BKhJKJjx9z8sZ315VP2a++nPOJZotOu3J2HoVswPU8Gi0maMFN1l+xE8RLzp2hbJ3vNSctA8uAtAb2MKXHl/v6Ls90vzG23gKhseDvui8iQGUkPLt0QMAPWTEXQBKMsz+yRqRtyw9Q7VIzSWyNfDRmzehQLamfBzpjy57yj0BmjPjneDIXYLX3xx3rD5fGxHPle0T1mGTc1eMvQhAb7xTW1aGRheqVE5B1urGXA9QYnAFKwB6yIh7AFSlkIQia+R4G9FWQzGasLItRYVs5fxb59uqjC4t8cr8U34i1lzNLmfHRNpqZRHekYPQbgsDqLZsXIzM+viwheup1owA9eCjehNfql9RqQAaWjGAEoNrMQuAHjJihyFVuvgDFix5msiydc1X34blfjRv13ppbZNoKQBAp7Iob1jH2txTcyLSuhg41sIePnEKoNyw+lX7mbky7ubc8lZ7yiE9E29GgPqtN9WrAOit0QrQsN8vAuhakAKgh4zYBaA8tSk2wxGe1AKMzEwwxTKXGI0kdASy69C8EWvasuLSM90AKvvEAGr6jILNL543F2+W5IZdFqL+bictZhZPCtw+Bb85SvmJ/RUDKIMdANo25vEj9hiSRz3Lh3BkIVtrx1PPiSP82D3VOQyISWrcJqiR18Jay3rNftaZPkls0DIOUFJ10llp99C38tzinW+JXEzqf3JxY+uwrgCdS4VTsjoTQHtVoNjCHzpi9yFp6skyZYkkzmMmGj+LbCZyOJ7d+hjfnm5ZfnyraZ3ZDaB0NOYiCfKIY/gdJSl9w/IeNW5MYWRjGd6Q+b6zZgRo9TPQBoDiQ6TDRtwFoGsWmylKm5EJ6Lx3LK/VgfT2MoIFsWwxXOkK+WvmTI8kDtO0bi/cccH9ZDqinXaJ4da1n38NE4mY0Y6WC/BTJAANU+6uWQEaPjT/ePHfo499Cl8CUPEpvP786XgBoM0GSfqq7ArtaELqjtSaRkHIap7z9K25IRXLjqR7fon0NXOmQxKTaQrT3o3s59pSFcTEK/EqlbrYEVfzZqbngwVj9vI6kgXsVYLOCNAb7wITH1+ZF98D9V/tLAUo+Wua+B7ooSPuA9BIsrB2Iq1U3jsOCJqcPr+NXFZ1mUlJjwO2+7UXJE+PACit1eKWtCP5yuV51pXxj3uYbhg0LXmJa6x/EUbY3AoAmrlCCc0IUP688/FPOFP/EqkEoOGwxykAesiIewCUR7yNME6+9YisNwUCaXb7N4rFvJucjjCdK0LNqfPXzJntSRwWEZknH1e6SRnypaWzHGgdWJvLE2tzMoLhLmHEsZ1FHqCZK5TSlACl/xbewy/xb+FLABrKV28IAD1kxLIhywNYM0Ri0Ths56w6LI84K6N1I2k2rGitmdZUNhZplFTmsVzrhKuyIsUfPRjeaoBaS5Z3rUUci/AxVnraY6hjwr6eMK9NE8svc5WYTdLmGNF/3+7/dbv6a0x3bBYDlP61+js2AdBDRiwPy1SMK4s6imUtSBPNTknjlIYDO+cWBVAniycxV80N0z+xmqrAUb0AKp1KRhINgqsiE6eTlK5Kym6R9ELoGDipxza9GV99vC23NSVAw9/ypH9rKf73QMsAeu/x9fdA//RdAdDdR2yEYqqtzAedfbJhSKyFgzCe0uuE9Akrz53egz4MrIWRzG0y9cRhe/WW88y2WWfyhpG7kuOOE46WV4LduRxpKu474jfalPraWgarmBfhZDK2uEIVq0+3nR2glX+RvgSg/yH850DWT/MB0ENGLBlSb7xSEa/PCgxpMyqjfGaqnBX5ax9nthbKaOvoQgaKlXkbomFjEoclaX4yVmnPyFEsP3lHOMPAUvAv3/Uy1JyCeV0Eh4nm/FfgLtV0UoCS/64RQVzsv4lU9DUm/8eJ2V/KA0B3H7EBoDT/ch2XeNaH30IrmXVr/ULz2qUTmo5IDqy9eeaab53qX7baqBNqT/BGkZnRV+Ief5C18M6L+Ysg04XrJgFqeV7fDzVA+UhyRRcE6ErL7H+Vs+J7oO/CIAB6yIh1AJVZmuvH894CKG9DMtit+atSX9LOAgKz76xGlkXK8nV8ebBaWwHqZ2/0pRckFPKO1szSX8bSV0urAdKWwNjoTN0tDC68sg8NvS1ysctcUOqsUwC0o8y/jzdeAKhqJDOmrJ8CKKUBS2IN0IR8K6uZmIbNDl1QBZtOGtYWCxyX9lMTEthxMbtFXCjf0PBTuCtw3zz6rAdX/sruluPW4Whramt9z4Ys8IN5Ccq8BYCOEwAqW9GULOnKG5L0NJFET7Gmduo6kn9mQgfLJTLLoYjFioxO+mkLQEkhx7ipJx71FCdd3DMmf+2GThW8MYNLBUAr7leRW3as4XMIAA1jHj9iIUBJjoTXQtssT0PWmyPofMzmLXtZ3Fo2RQ1nDbKOzshfjdoSN5SfMNoYAA2zTQGUNpXrXC+Eautk45Qb1wHDRNkQckjiUTKLThLXEAAdKACUNQtxGV4LbQdgypyToGM7Pzaynbo0t3mJS+06RgnRnX9AtSxsnizd7XWV+K72RNFYZFZ+3Y47gL2o1a+wo6ccuS5xlytDjN0GQMl0JUCFb+OLLJPoAICOEwAaa1tagPGcevxKs95Ij0UeNhNWJKDIZgmDSFN6zhzIMG34odht5Sd0I7upKjiF+8LCaCu3LP5RpIYoubExiy7hIT+UCxQ3nEwacsvcvWyBS/RckQDQcQJAY21lWGvEsA6h8HCkOvS5I7tIZFnpmqJdAQqFtftrptk4gBJfRAzYy2LV9/pOrlQB71Gs+37Zm0vA7zqlKEDNuaaWWHqrTniv9sQJBYCGMY8fsWZIWeCtR0XeqjOO5zo7xftIkHFTdjVlZvU6VLIVz1/rPatmpc8OAWi8PHMUMAw1C3vNlZEutuhFuNsGqeVAMSoZXl5eNXfLQe2pCICOEwAa2ojg1yZI5pg9aS6wnZwGKHml5wQTGNfMtF5zOFeQEpOsdqJmxWTqCqMdk5isgZkkS8oD1HAddY4LlphHmAONKpSaMLwo76iWOwDQMwsA9U14YhkWeC1httO5tTY0prP4V23ASnh94tEjjws6FQZQ/Tm05ZEC7ZnE8sIE/0UX+nhdKNosZ8i3Tt69uJPogphd68o4HioxdwCgZxYAypokQ1EA1AKMTOFCgMY4IDNSnJell5HIhgUOULtZGC3rOL6mihPV4ut2iTUQB8ZB5/wKF3ZBjHsYKS6dPfpqS/iQt7XdAYCeWQAobxFraQLU6MDyZ2E7eTVanANOnvAUWH+hJLRBIk9Qk2svAvzMDSSrYwDqglMfR2I3BHa5AuF0k2BZ1Jncl9SFbHQ6MXVTlZfYdMdW1wOgAwWA8hblAC0oHJZFZdR6QkBNHSOmSQb7JAwprbFAc1UxRzVf+OjN8bB/EsduR9x7HFXBQ/GlO3XKOMQay8XxMVmLQFj/P2NhmzwPgI4UAMpbJGORJkkJQAlB1YnFZxMhGKfD4kdKgdLOdNGFJ7kw4ycUSfAiHQRQw5vi9hMaLKFqT3jKhd7CoBMNjdFVC7lm6wIYK4ueKvVM5QmolwBQ3iIRiyLrygAqU9U+7Wh9RU+HV4W+gAoLC6w5HUvNq7ieTusQgDqyBnF8LdRdaKD9ItZNnc8Mmq1NzvEDhhdDH2PqasgmxwCgAwWAsiaJhosI8iLkKEDZNl0MoKGvXYWKqTE2hKJWDOXnTQ6dBKCWQQJQ5k/lKukhx84yi6qz4fXKKVrHRQMA9HwCQH2TXHbYRnM9MrnD85m3E9mvEttoGJGehjfAT0y6jfQuMu1JGrJqMe0U3kzPW/fJ3GTtNecAuvH2BYCOEwAa2sgUih8Np6Jn5dBRgMqdvFFWqoZ8XHZQtJHNF72HN4er1p5JbFIsvJOUC/chY3G2b4ylmwPkFpRgfKonAHpaAaCZjgmmFNAmNInt4WN1pThmEsBoyH/nA7DWav7GHGq0JYlzY7Ji0CgLtWPM+0WkSF1dRaYqzyzhEWsOoLYDI8fDlWDTrRUAOk4AaEHHHvyNZZDPTpFjBHGywZr+bAid8i78bqCGLE/O9miA5kYN6FfO8v3EewVQJxsZNlQ74sFCgEbvBeZxfslyplOD1p6AegkALem3pf+a+CYmRIaGs/xoMMFAcm9o0sCTM1iRRa1a1xIGbVtq3QnRIgNQejewinZ+QJTnwVfSCd45dCTmCH4N6TxjsCxWWPi2GzUAOk4AaEm/LZWBzPNwkuS2opYBUMcpkaguFzW0KbEuiqLGtVadkA3SFvSCw6pdIBC7uWQ9wCpLF2C52tHviXPE23qRUbfZAkDHCQAt6bdpa7UmqjQpQBYFKEGaImA4T4HgRxOZH3hBTYQhvcmFHylfa80J2aAAoDEKKsgyoEq/KUMKoP6KBO9Jf7CBk6uL+lBhO+OoxBi1J6BeAkBL+m0CKOcjfyUMMAFKAEiOhp5JqAg7a3val41ITPIjNWstPyEbxBuKm0T4AmuYoAaobhOtS8VmmtiKeJXXpenFxX24Mbq0ofITUC+Vu/ht+bPXmJ3sVIzYOiRPvNZhDYDyXDbGkNBgDzKdhoD5SRQjNK9oVV6vJgJXqxa/GaBRztBFqFWTpTH4Od2erIifJCOospM1EFOydg724gDQpxUAmumoQFM/LgOkAmhkjDgc5dFHa0d+X5QdfyIGUDaInGLxUmtO8BZJT5vL17MNTuEdvU9sl/qG1E5iNk7WqZmlRZ2w7fasRyk/AfVSzsW3P6RP9PvfPcbsYKNyxOYhk2lU1nuheSIzilY5dl+W7Y69ExhZojkd4UYEoOEIe80ttfaEml2msZw/n27iqHrlLtXTlVbMRbUBlFnNjVIqAHScsi5+Z2F5OYBuHnjhGWkBNN7LrSm6cEOhruQ8jGWkbvGwQpuEZgVTNOZcfEJN0fCLbSgBUPOGE7baoqm3ZM93PZVcFKlsU3MWr3rOqf5lAkDHyQ5Gqs8a9Mft9ZJb+F7Dawcntm+stUSeuFqaJ9ZlTJdpoonZqWCNpSfMSSYASmi21tmRpZJDtl8sP5jDRc+S6WaamMtKXPUNAkDHKZN5X3pd/vgHAN04vAYW8Tg/GRAQzsVosP6WuYg+ceOXW+c2R1HBGstOmBAxHREOLbqa1NOih2IY1TaNCad96edb7paifUe7ANBxKnLx+/LbXwBo1HYujexyxczntfl6lJ71rUh2k1fa1Z7kojfBVhPzSD+A2hCJUpEgSOOQtyZ76vUo9dhawvrj8XnnV23NNN8OAH06lbn418/lGwAaMZ3NpLXSMZr5zHY6uxK4iFLEnkdoI6CrGWb0S1nmiyw6ETFI1iG4zk6vrYzFr33JDUXcLOgCcx5be8fXW4BP2Q4AfTqVuvjtMwwA0KjpHEBpcrMzNLdFTbSYnxVxhAQbYTY8tTlmUgBNre9QgLIZ8juGU0ek39aefhBht2xdwnQvAaBPp2IX//sdAE1YTo3AACro5uhxiY/QRtPTMeZoYHC8Lt7OeszAefMCk+f/f3vn39u4jQRQtWh3cdj0jy6uxjVAvVl//w95SWxZM+SQIoe0Sdfv4S5OLHL4w+TTSEq2ZQI1B6asec2fo5Gqk5gWnxZhrUBty2enYYeC0607as0B6MWIKX42gZ7k9tfb+3r44o3rj0GhqIiqGGhFxDgJU176oNSkupi5mO0oUFsi2xlGlAhkqnL4wLHhpIhTUzR7Vjei6bA6H0+bMdrs8YIIDhDoOBBocQhz3RcLVGY0hkDFqyXQq4NTO1AJQxdUuVvsnaCHiRHuzmDJJl7dZrQlBbpNhzGUQKCnLVYwxdqtcaPqHWNCjEHtT8WuIG+gTwQ6EgRaGiEnrr0W1qrbrg8qK32cVFuhAjZtmP3bQgnr2AKNhpEQqDlyO4JZP4xkh1tLyPOKUt82P2Img4kJlBjNXmoE0fjtCjtDLT7bdAaBjv8GfUUAAA8JSURBVAOB1kQw4qQOBNsvscn1wcBzQQtXPZrbe/1ZulhqRgk0vjbVr7mRBF0OQyQmSA7EDK/0vh5Q5lvE9bicSWtmw9ZTh9PjT8fKrKay02l3EOg4EGhVgAKTJN6Wbyw6nHKEkoSqqd5Kjkr5V3smPZD6jW+kbNmSmaYN1iNiMtb0NFFDzK3Zun00LrU/ZgQKAgRaFcBMQa28JpVtha+x3aREZQuLfCPZG113M49UdFy1euPHFfwCvXyNxrd5U41ADXJ7f1EPoIKMPDxl7Q/HVwqBPh0ItCpA/hovW/5SR7yc5DaXOdTm0KroIqSOKkQzm0ATb6YzTFlanxnUGUIMWFVuEWjirFgfpzcIdBwItCrAlilFmzpVXr9t+kAdEZFdAk3oZy1v91uqITOsTA96ClTm3OZ8xVMVC1QNOG7HMvLe+EMXx+V2FXsTEOg4EGh5hISScg3aAk1arC16FOua6ob+TzZ9Ci2RDB/2oGATW4OyAm29ThnfUuta2g4bvhFULxy/PGCWK5q87iDQcSDQ0gjhbs1GTh0WOY5lscvXXUEWJDpKELsCVdqSJdPhgx4UCdRSYVBKSk10IxLo9WUb4xIOImPv8IMwxr+DXW6APhHoSBBocYh1u6qI+STR9lRkYR1qCZ+YJzqzs1MXxfZevt9xilbYg5JNbJtbF9p+1pmhqqgmUA80LVA9EXbrRdl9Vbl7gEDHgUDrYmzyy0dO6Ufv8iWxdXcFWZroNAl0p5zugXcTB0MNzyLibGNU0gIVxYxhqg5vn0BcrKjbCBQ+QaB1MUoFaggmtERoSRlSyaGlz+cAW6fz/U7maCVN1R7QfZQnlUX8Uyc7Ak39p/CW/C2IIoFmJx+BwgcItC7Gtp8z1+hm7WiTn3+0BWrVcvdZSiq7741U7vYC1ZfRUofrKSQOE2eeYblAq3Gb8sRiCzQ/+QgUPkCgiQrRzlEbNbW9kpsutIRMMs0yiXdqh6G6tRdSGGupFURDBipf5fnJ8vnl4HpYinMJwgXnp6BR9UGZc74z+a2fTUcQ6DgQqF3e8OCWN67ZSxw2tauCnWqrIWo1IbFMXpQoV5bU6gGOF6g4TS3GCPQJKBZornkdNshudQPpFDQ5kfcGgY4DgabLW97K75rkri0SaGRGO1zpzk04IF1Xdq46w+onUFOYqoIqopS7tZYV6BL+lr4+uMj8NzOwOfSJQEeCQDPFqzO/UoHKUJmQKYHuVBPlqtIkW2VFVXsLNFNr2Z7Pn2Q/g/7uCVTWzfRrGknmQKDjQKCZ4lm3WTurWKDb97mumeFKr62FkPIFU5HrMiz/JlbzYCbNQXGtNpFn67w103zZB6xeZwaBjgOBZornd7Hhly3ps0Oal6K7HRFZVVnmWjiIveaqaBGoviAPZiV8IxDoTrv24cIzZFH3JwCBjgOBZopnryPNFC26kgwPRO/tdEQr8+YC3VX6bnPlB3Sz8mvoy2gW1IFc1NThkuy/ZTbuCwIdBwJNly/xp+VEc9v59mLgEtmrGwjU2cl8M4UBr/MWCXT737Xk+n62t267bu0iUNgBgdrl83tn28Jh6LVa4tZby36URiyJdN9LUMcmzp4drnmmnOztWKva9us/zhU8Ah0IAk1U2EtP1P/jlqza8aVoVbdigdRc/3ta9PSu5oDo33YLVB8SJySZgt4hN7xLI31AoONAoN54hQJVyhRH6venFuhpf1RB/NsaobdAT/IqOvjb+PuY7VH0iUBHgkBd4a67ek+gYrdbHvUKVL9TU989FQVJedUB5Up1Wlnf237aBFqafj8VCHQcCNQTTW7i6CaoalD8qLTncaC+K1hZ2VdJVs9ryyFQ+Wqml1dzXs9W2qKugfwLQaDjQKC+aNcNHIbWm1u+dhCozHwrK7cLNF+5UaBBfrkeUn9yKXoR3zt5ZhDoOBCoO1giD1LvdRXoSWvkrgLdrd0u0G02pUD1NK/Dt3L/5wWBjgOBuoMFuZLZhiHN0BH+LhTUTSTD3hb7ClTfA1V5pkg0VQwEaoFAx4FA3cFE0ORNuUCgYS51qxuSZrnGFvVrskDNAZlzykt1+Z0OgUAtEOg4EKg7mBJoqhV1REqv1IGpPhRVjVv3tnhzgZ7WxHORfwIU9Xm9qM9GfjYQ6DgQqDda5E+zmbS1GvRZinWbsS1Wur5jEydvbS5WGfHz1bTwCQIdBwL1RDPSolQzWWstUaiutN32DGPle+rdxEqIBdOhrvWzhbLN/qtAoONAoK5wYVrka6ZIBg2skbtE3+mlcxPrjLJ0Lnb7Ujenj+5bBDoOBNoxfL1A1xt6hTUrd/pt9Ry2VXtAHBX3O3t8WJW3SO83STcCgY4DgfaL7/Pn9v+CCtWZ1fXrrfFtYnnq6Wb72vPZwz+SQqDjQKB94ldu/UWmWxUC3b5W9GpWgYquyZsZ9xZozzvFY0Cg40CgnRpwXVvXCdSRWc0sUOlLBNoCAh0HAh3Blkpu166ltczRmBHuaoaKTazOHVKg+UDVXUGgjzukh2F/in9+X5Zf/rp8++vfPdrsEKOyxbkWknnnb7+P6acsdoRJBarGu45I5+Rd+lJ3C3S6RVIBAh3H7hS/vXwu7G8f3yPQPlh3/gr6mFZtwhj3fDpSI9DzV33t3vOObWUgHiKBm90pfl2+fFr0/SsC7UQsUPnuVipwwJJ6qJ7KoboZqYDiTRx0VmSe1/9MXHOn6wLcc5puAgIdx94U//z++z8fr4cPgyLQPmiHJPQXbeu9BDR1tdyp0zt4BbreCVa5+J2F9tj6RKAjWTTR8beXL+dvDu9X8Qi0E8qcSYEGby7Jh+oz3MVzCHQb4LLI0T38JfW9QaDjKBbou0H/RKCdUNNt6y9+N63JRxXodRKWRYh0htE8Fgh0HKWX8B/f/fJfBNoJdbYyM64agc6Qs9U/RJKTsN77PCFQBwh0HGUPkT758XVZEOgNMNN/QyNpTU7wGKRGoHFnxf3PKfLpxwKBjmN3ij9+DfTP87dHBHobLPmZAk1qcrQ+qzaxPVzp0HxECECg4yiY4sMq0NPbCwK9G0a+OV6Tado38XV0E9yQeCwQ6DhGTDECLWGCy/IaOm7iBxv5eBDoOBDotDyWRHpu4sca+XgQ6DgQKHSBTTwO5n4cCBS6wCYeB3M/DgR6KcBFYxv+Tczct4JAx4FAz8d5bNGIexMz980g0HEg0O04y62BBoGWlIIMCHQcCFQcZr358W5i5r4dBDoOBHpiE/cAgY4DgY4DgZ7YxD1AoONAoONAoCc2cQ8Q6DgQ6DgQ6Hac5dYAD5HGgUDHgUDPx/lVmkb4NaZxINBxINBLAbZwG/wi/TgQ6DgQKHSBTTwO5n4cCBS6wCYeB3M/jmcRKNwc5n4czP04biWtNAj0XwlzPw7mfhy3klaaya8rGqekrfrQxrnke0q6fup9l9DE0Qbulcl3KQKFp2Jir0wcDYGmQKDwVEzslYmjIdAUCBSeiom9MnE0BJoCgcJTMbFXJo6GQFMgUHgqJvbKxNEQaAoECk/FxF6ZOBoCTYFA4amY2CsTR0OgKRAoPBUTe2XiaAg0BQKFp2Jir0wcDYGmQKDwVEzslYmjIdAUCBSeiom9MnE0BJoCgcJTMbFXJo6GQAEAHg8ECgDgBIECADhBoAAAThAoAIATBAoA4ASBAgA4QaAAAE4QKACAEwQKAOAEgQIAOEGgAABOECgAgBMECgDgBIECADhBoAAAThAoAIATBAoA4GRqgb4u73xrqv7r3y0dOPzyl7PmcfnEXf/H16ahw0PSuOBj/As4pO+CbN+a10hrmGO3kFXMLNDDWUK//+Oq/fP7ufqf/g68+gX42ibQ16ahw2PStuANGhZwFKln1w7NW3PluErz0JawuJlYoMfP6Xg/8/nOe+epfW04Kx0bPpC2U/+Prx+9fnvpscTgUWhc8FbAXkbpuyDPA33toOPXNev88fUj5OH+Kce8Av35/fzh//jqmpS1ut9kP77+9oe38s/vTVcTh/NCPS5fGoLAY9G44GNaFnBA3wX5+hltHa+f93PNb3+cN9qhU8hq5hXo28t5at5eWtaTf0rfHfg/d+W3l5aV1jZkeEz6LPiNpgWs6bwgV4G23rI8LN8uQdZYr3d/bjCvQFd+fG1x0cF9znxPXf32PS7fDv6b7u9D/ryDy0OkZ6RtwW80LWBN5wV5vt5+7ZHOXsy5Gv7+12zTC7TlPPXx5ND7mX+cJf3r73LP3XlL5rj854WHSE9Ke2J2pm0Ba3ovyM9H+l2CXWZrve3R6+RTzvQCPTTct/78nLwO+9Jy/X9JfA8+f19u/r+f9MlBn46WBS9oXMBhsL4Lst8jcwSa5/0ja1xOvmv48wfSvP6c946Ol7XFvdCno33Bn+m0gC90XpDnh+XHHgZFoFnON0uaWG/N17Fegjf+bq7zcmxdDr2u5uBR6LDgz3RawBf6Lsh1S/a4Yck90BzHDrdJfJ85AoUB9FjwZ2YWaM90kafwGZoe0/X4pRD3FdDauPt3WM/Xcd1+IxAegi7PpSW9LuH7LsgbZKD8HqhB4/yeb3423fdufYjkvqF1XO/Z85dIT0T/689uQum7IA+fafGxx99yrgI9d5C/RBK8vawXIb5JWf8WvmFR+tff2nmvvA/NfYdHo3XBG/TLyLouyHWk/X4PlL+FjzkurevptfUfLGhZf4e2j/PY6R9bgIehfcFHdLyk7bsgD72ibXdl+deYAAAeC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hAoAIATBAoA4ASBAgA4QaAAAE4QKACAEwQKAOAEgQIAOEGgAABOECgAgBMECgDgBIECADhBoAAATv4PqfnBNFs1kB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y_{i}=\beta _{1}x_{i1}+\cdots +\beta _{p}x_{ip}+\varepsilon _{i}=\mathbf {x} _{i}^{\rm {T}}{\boldsymbol {\beta }}+\varepsilon _{i},\qquad i=1,\ldots ,n,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99254" y="2076140"/>
                <a:ext cx="5096812" cy="348096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1pPr>
                <a:lvl2pPr marL="179388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2pPr>
                <a:lvl3pPr marL="358775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3pPr>
                <a:lvl4pPr marL="538163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4pPr>
                <a:lvl5pPr marL="717550" indent="-177800" algn="l" rtl="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Siemens Sans" pitchFamily="2" charset="0"/>
                    <a:ea typeface="+mn-ea"/>
                    <a:cs typeface="Siemens Sans" pitchFamily="2" charset="0"/>
                  </a:defRPr>
                </a:lvl5pPr>
                <a:lvl6pPr marL="11747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16319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0891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546350" indent="-177800" algn="l" rtl="0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879BAA"/>
                  </a:buClr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Given a set of players we are interested in e.g. experts, entertainers, etc., we try to recover the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1600" b="0" dirty="0"/>
                  <a:t> value under which they conducted the </a:t>
                </a:r>
                <a:r>
                  <a:rPr lang="en-US" sz="1600" b="0" dirty="0" smtClean="0"/>
                  <a:t>behaviors</a:t>
                </a:r>
                <a:endParaRPr lang="en-US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Assume they are trying to maximize the 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p>
                        <m:r>
                          <a:rPr lang="en-US" sz="1600" b="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600" b="0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600" b="0" dirty="0"/>
                  <a:t>,  we find the optimal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dirty="0"/>
              </a:p>
              <a:p>
                <a:r>
                  <a:rPr lang="en-US" sz="1600" b="0" dirty="0" smtClean="0"/>
                  <a:t>	</a:t>
                </a:r>
                <a:r>
                  <a:rPr lang="en-US" sz="1600" b="0" dirty="0" err="1" smtClean="0"/>
                  <a:t>s.t.</a:t>
                </a:r>
                <a:endParaRPr lang="en-US" sz="1600" b="0" dirty="0"/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54" y="2076140"/>
                <a:ext cx="5096812" cy="3480966"/>
              </a:xfrm>
              <a:prstGeom prst="rect">
                <a:avLst/>
              </a:prstGeom>
              <a:blipFill rotWithShape="1">
                <a:blip r:embed="rId3"/>
                <a:stretch>
                  <a:fillRect l="-478"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6" name="Picture 4" descr="C:\Users\z003nefs\Downloads\CodeCogsEqn (8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17" y="4156187"/>
            <a:ext cx="718863" cy="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z003nefs\Downloads\CodeCogsEqn (9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28" y="5097738"/>
            <a:ext cx="4174840" cy="2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https://s-media-cache-ak0.pinimg.com/564x/99/c2/d9/99c2d9c91c666eecdd7e412e7f85891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212" y="2141470"/>
            <a:ext cx="3071110" cy="307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2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we need this?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Learning and User Experience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3255" y="2920681"/>
            <a:ext cx="837882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Machine Learning </a:t>
            </a:r>
            <a:r>
              <a:rPr lang="en-US" sz="16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is like our </a:t>
            </a:r>
            <a:r>
              <a:rPr lang="en-US" sz="160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eyes</a:t>
            </a:r>
            <a:r>
              <a:rPr lang="en-US" sz="16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 and </a:t>
            </a:r>
            <a:r>
              <a:rPr lang="en-US" sz="160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brains</a:t>
            </a:r>
            <a:r>
              <a:rPr lang="en-US" sz="16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, we want to use that to train our </a:t>
            </a:r>
            <a:r>
              <a:rPr lang="en-US" sz="160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visual design </a:t>
            </a:r>
            <a:r>
              <a:rPr lang="en-US" sz="16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and use that to improve </a:t>
            </a:r>
            <a:r>
              <a:rPr lang="en-US" sz="160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design logic </a:t>
            </a:r>
            <a:r>
              <a:rPr lang="en-US" sz="1600" b="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by learning </a:t>
            </a:r>
            <a:r>
              <a:rPr lang="en-US" sz="160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user behavior</a:t>
            </a:r>
          </a:p>
        </p:txBody>
      </p:sp>
    </p:spTree>
    <p:extLst>
      <p:ext uri="{BB962C8B-B14F-4D97-AF65-F5344CB8AC3E}">
        <p14:creationId xmlns:p14="http://schemas.microsoft.com/office/powerpoint/2010/main" val="22845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we did?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Learning and User Experience</a:t>
            </a:r>
            <a:endParaRPr lang="en-US" dirty="0"/>
          </a:p>
        </p:txBody>
      </p:sp>
      <p:pic>
        <p:nvPicPr>
          <p:cNvPr id="5124" name="Picture 4" descr="https://webby-gallery-production.s3.amazonaws.com/uploads/asset/image/entry-asset-8603/optimized_entry_id_147702_idx_0_asset_id_15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34" y="2264299"/>
            <a:ext cx="4831715" cy="24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7231" y="5287752"/>
            <a:ext cx="311912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200" kern="0" dirty="0" smtClean="0">
                <a:solidFill>
                  <a:schemeClr val="tx1"/>
                </a:solidFill>
                <a:latin typeface="Siemens Sans" pitchFamily="2" charset="0"/>
                <a:sym typeface="Wingdings" panose="05000000000000000000" pitchFamily="2" charset="2"/>
              </a:rPr>
              <a:t>Website Aesthetics</a:t>
            </a:r>
            <a:endParaRPr lang="en-US" sz="1200" b="0" kern="0" dirty="0" smtClean="0">
              <a:solidFill>
                <a:schemeClr val="tx1"/>
              </a:solidFill>
              <a:latin typeface="Siemens Sans" pitchFamily="2" charset="0"/>
              <a:sym typeface="Wingdings" panose="05000000000000000000" pitchFamily="2" charset="2"/>
            </a:endParaRPr>
          </a:p>
        </p:txBody>
      </p:sp>
      <p:pic>
        <p:nvPicPr>
          <p:cNvPr id="5126" name="Picture 6" descr="http://us.battle.net/forums/static/images/game-logos/game-logo-w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16" y="2447089"/>
            <a:ext cx="4722392" cy="210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43052" y="5287753"/>
            <a:ext cx="311912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200" kern="0" dirty="0" smtClean="0">
                <a:latin typeface="Siemens Sans" pitchFamily="2" charset="0"/>
                <a:sym typeface="Wingdings" panose="05000000000000000000" pitchFamily="2" charset="2"/>
              </a:rPr>
              <a:t>User Behavior and Game Strategy</a:t>
            </a:r>
            <a:endParaRPr lang="en-US" sz="1200" kern="0" dirty="0" smtClean="0">
              <a:solidFill>
                <a:schemeClr val="tx1"/>
              </a:solidFill>
              <a:latin typeface="Siemens Sans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273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3920" y="2290762"/>
            <a:ext cx="5171440" cy="30008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kern="0" dirty="0">
                <a:latin typeface="Siemens Sans" pitchFamily="2" charset="0"/>
                <a:sym typeface="Wingdings" panose="05000000000000000000" pitchFamily="2" charset="2"/>
              </a:rPr>
              <a:t>Webpage </a:t>
            </a:r>
            <a:r>
              <a:rPr lang="en-US" sz="1600" kern="0" dirty="0" smtClean="0">
                <a:latin typeface="Siemens Sans" pitchFamily="2" charset="0"/>
                <a:sym typeface="Wingdings" panose="05000000000000000000" pitchFamily="2" charset="2"/>
              </a:rPr>
              <a:t>Aesthetics 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are a decisive factor for engaging users online </a:t>
            </a:r>
            <a:endParaRPr lang="en-US" sz="1600" b="0" kern="0" dirty="0" smtClean="0">
              <a:latin typeface="Siemens Sans" pitchFamily="2" charset="0"/>
              <a:sym typeface="Wingdings" panose="05000000000000000000" pitchFamily="2" charset="2"/>
            </a:endParaRPr>
          </a:p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kern="0" dirty="0" smtClean="0">
                <a:latin typeface="Siemens Sans" pitchFamily="2" charset="0"/>
                <a:sym typeface="Wingdings" panose="05000000000000000000" pitchFamily="2" charset="2"/>
              </a:rPr>
              <a:t>Users’ 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Aesthetics</a:t>
            </a: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E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stimate 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a </a:t>
            </a:r>
            <a:r>
              <a:rPr lang="en-US" sz="1600" kern="0" dirty="0">
                <a:latin typeface="Siemens Sans" pitchFamily="2" charset="0"/>
                <a:sym typeface="Wingdings" panose="05000000000000000000" pitchFamily="2" charset="2"/>
              </a:rPr>
              <a:t>good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 design of a 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webpage</a:t>
            </a:r>
          </a:p>
          <a:p>
            <a:pPr marL="742950" lvl="1" indent="-285750" defTabSz="731520"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Complexity</a:t>
            </a:r>
          </a:p>
          <a:p>
            <a:pPr marL="742950" lvl="1" indent="-285750" defTabSz="731520"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Color scheme</a:t>
            </a:r>
          </a:p>
          <a:p>
            <a:pPr marL="742950" lvl="1" indent="-285750" defTabSz="731520"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Balance</a:t>
            </a:r>
          </a:p>
          <a:p>
            <a:pPr marL="742950" lvl="1" indent="-285750" defTabSz="731520"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Texture</a:t>
            </a:r>
          </a:p>
          <a:p>
            <a:pPr marL="742950" lvl="1" indent="-285750" defTabSz="731520"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…</a:t>
            </a:r>
            <a:endParaRPr lang="en-US" sz="1600" b="0" kern="0" dirty="0">
              <a:latin typeface="Siemens Sans" pitchFamily="2" charset="0"/>
              <a:sym typeface="Wingdings" panose="05000000000000000000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51" y="2645473"/>
            <a:ext cx="4468699" cy="22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3920" y="2290762"/>
            <a:ext cx="5171440" cy="25750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kern="0" dirty="0" smtClean="0">
                <a:latin typeface="Siemens Sans" pitchFamily="2" charset="0"/>
                <a:sym typeface="Wingdings" panose="05000000000000000000" pitchFamily="2" charset="2"/>
              </a:rPr>
              <a:t>Machine’s  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Aesthetics</a:t>
            </a:r>
          </a:p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endParaRPr lang="en-US" sz="1600" b="0" kern="0" dirty="0" smtClean="0">
              <a:latin typeface="Siemens Sans" pitchFamily="2" charset="0"/>
              <a:sym typeface="Wingdings" panose="05000000000000000000" pitchFamily="2" charset="2"/>
            </a:endParaRP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Let computer learn to automatically estimate webpage aesthetics from big data</a:t>
            </a:r>
          </a:p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endParaRPr lang="en-US" sz="1600" b="0" kern="0" dirty="0" smtClean="0">
              <a:latin typeface="Siemens Sans" pitchFamily="2" charset="0"/>
              <a:sym typeface="Wingdings" panose="05000000000000000000" pitchFamily="2" charset="2"/>
            </a:endParaRPr>
          </a:p>
          <a:p>
            <a:pPr marL="285750" indent="-285750" defTabSz="73152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Identify and quantify key image features that are predictive of favorable aesthetic judgements by individuals</a:t>
            </a:r>
            <a:endParaRPr lang="en-US" sz="1600" b="0" kern="0" dirty="0">
              <a:latin typeface="Siemens Sans" pitchFamily="2" charset="0"/>
              <a:sym typeface="Wingdings" panose="05000000000000000000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51" y="2675184"/>
            <a:ext cx="4468699" cy="22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Website Aesthetics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240" y="2148522"/>
            <a:ext cx="5171440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Webpage aesthetics rating with </a:t>
            </a:r>
            <a:r>
              <a:rPr lang="en-US" sz="1600" kern="0" dirty="0">
                <a:latin typeface="Siemens Sans" pitchFamily="2" charset="0"/>
                <a:sym typeface="Wingdings" panose="05000000000000000000" pitchFamily="2" charset="2"/>
              </a:rPr>
              <a:t>hand-crafted</a:t>
            </a:r>
            <a:r>
              <a:rPr lang="en-US" sz="1600" b="0" kern="0" dirty="0">
                <a:latin typeface="Siemens Sans" pitchFamily="2" charset="0"/>
                <a:sym typeface="Wingdings" panose="05000000000000000000" pitchFamily="2" charset="2"/>
              </a:rPr>
              <a:t> features from color, context, space </a:t>
            </a:r>
            <a:r>
              <a:rPr lang="en-US" sz="1600" b="0" kern="0" dirty="0" smtClean="0">
                <a:latin typeface="Siemens Sans" pitchFamily="2" charset="0"/>
                <a:sym typeface="Wingdings" panose="05000000000000000000" pitchFamily="2" charset="2"/>
              </a:rPr>
              <a:t>layout</a:t>
            </a:r>
          </a:p>
          <a:p>
            <a:pPr marL="285750" indent="-285750"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>
                <a:latin typeface="Siemens Sans" pitchFamily="2" charset="0"/>
                <a:sym typeface="Wingdings" panose="05000000000000000000" pitchFamily="2" charset="2"/>
              </a:rPr>
              <a:t>Correlating low-level image statistics with users’ rapid aesthetics and affective judgments of webpages </a:t>
            </a:r>
            <a:r>
              <a:rPr lang="en-US" sz="1200" b="0" kern="0" dirty="0" smtClean="0">
                <a:latin typeface="Siemens Sans" pitchFamily="2" charset="0"/>
                <a:sym typeface="Wingdings" panose="05000000000000000000" pitchFamily="2" charset="2"/>
              </a:rPr>
              <a:t>, </a:t>
            </a:r>
            <a:r>
              <a:rPr lang="en-US" sz="1200" b="0" i="1" kern="0" dirty="0" err="1" smtClean="0">
                <a:latin typeface="Siemens Sans" pitchFamily="2" charset="0"/>
                <a:sym typeface="Wingdings" panose="05000000000000000000" pitchFamily="2" charset="2"/>
              </a:rPr>
              <a:t>Xianjun</a:t>
            </a:r>
            <a:r>
              <a:rPr lang="en-US" sz="1200" b="0" i="1" kern="0" dirty="0" smtClean="0">
                <a:latin typeface="Siemens Sans" pitchFamily="2" charset="0"/>
                <a:sym typeface="Wingdings" panose="05000000000000000000" pitchFamily="2" charset="2"/>
              </a:rPr>
              <a:t> Sam Zheng </a:t>
            </a:r>
            <a:r>
              <a:rPr lang="en-US" sz="1200" b="0" i="1" kern="0" dirty="0">
                <a:latin typeface="Siemens Sans" pitchFamily="2" charset="0"/>
                <a:sym typeface="Wingdings" panose="05000000000000000000" pitchFamily="2" charset="2"/>
              </a:rPr>
              <a:t>et al.</a:t>
            </a:r>
            <a:r>
              <a:rPr lang="en-US" sz="1200" b="0" i="1" kern="0" dirty="0" smtClean="0">
                <a:latin typeface="Siemens Sans" pitchFamily="2" charset="0"/>
                <a:sym typeface="Wingdings" panose="05000000000000000000" pitchFamily="2" charset="2"/>
              </a:rPr>
              <a:t> CHI’09</a:t>
            </a:r>
          </a:p>
          <a:p>
            <a:pPr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endParaRPr lang="en-US" sz="1200" b="0" i="1" kern="0" dirty="0" smtClean="0">
              <a:latin typeface="Siemens Sans" pitchFamily="2" charset="0"/>
              <a:sym typeface="Wingdings" panose="05000000000000000000" pitchFamily="2" charset="2"/>
            </a:endParaRPr>
          </a:p>
          <a:p>
            <a:pPr marL="285750" indent="-285750" defTabSz="731520">
              <a:lnSpc>
                <a:spcPct val="15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731520" algn="l"/>
              </a:tabLst>
            </a:pPr>
            <a:r>
              <a:rPr lang="en-US" sz="1400" b="0" kern="0" dirty="0">
                <a:latin typeface="Siemens Sans" pitchFamily="2" charset="0"/>
                <a:sym typeface="Wingdings" panose="05000000000000000000" pitchFamily="2" charset="2"/>
              </a:rPr>
              <a:t>Predicting users’ first impression of website aesthetics with a quantification of perceived visual complexity and colorfulness </a:t>
            </a:r>
            <a:r>
              <a:rPr lang="en-US" sz="1400" b="0" i="1" kern="0" dirty="0" smtClean="0">
                <a:latin typeface="Siemens Sans" pitchFamily="2" charset="0"/>
                <a:sym typeface="Wingdings" panose="05000000000000000000" pitchFamily="2" charset="2"/>
              </a:rPr>
              <a:t>, </a:t>
            </a:r>
            <a:r>
              <a:rPr lang="en-US" sz="1200" b="0" i="1" kern="0" dirty="0" err="1" smtClean="0">
                <a:latin typeface="Siemens Sans" pitchFamily="2" charset="0"/>
                <a:sym typeface="Wingdings" panose="05000000000000000000" pitchFamily="2" charset="2"/>
              </a:rPr>
              <a:t>Reinecke</a:t>
            </a:r>
            <a:r>
              <a:rPr lang="en-US" sz="1200" b="0" i="1" kern="0" dirty="0" smtClean="0">
                <a:latin typeface="Siemens Sans" pitchFamily="2" charset="0"/>
                <a:sym typeface="Wingdings" panose="05000000000000000000" pitchFamily="2" charset="2"/>
              </a:rPr>
              <a:t> </a:t>
            </a:r>
            <a:r>
              <a:rPr lang="en-US" sz="1200" b="0" i="1" kern="0" dirty="0">
                <a:latin typeface="Siemens Sans" pitchFamily="2" charset="0"/>
                <a:sym typeface="Wingdings" panose="05000000000000000000" pitchFamily="2" charset="2"/>
              </a:rPr>
              <a:t>et al. </a:t>
            </a:r>
            <a:r>
              <a:rPr lang="en-US" sz="1200" b="0" i="1" kern="0" dirty="0" smtClean="0">
                <a:latin typeface="Siemens Sans" pitchFamily="2" charset="0"/>
                <a:sym typeface="Wingdings" panose="05000000000000000000" pitchFamily="2" charset="2"/>
              </a:rPr>
              <a:t>CHI’13</a:t>
            </a:r>
          </a:p>
        </p:txBody>
      </p:sp>
      <p:pic>
        <p:nvPicPr>
          <p:cNvPr id="8" name="Picture 2" descr="http://uploads.webflow.com/5330b8d47d21afd9750002fc/55480e633122e2667255cf33_examp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28" y="2148522"/>
            <a:ext cx="3362960" cy="283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www.guidance.nl/img/blog/col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554" y="2757736"/>
            <a:ext cx="2501996" cy="27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90683" y="5746818"/>
            <a:ext cx="311912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731520">
              <a:spcAft>
                <a:spcPts val="1000"/>
              </a:spcAft>
              <a:buClr>
                <a:schemeClr val="tx1"/>
              </a:buClr>
              <a:buSzPct val="100000"/>
              <a:tabLst>
                <a:tab pos="731520" algn="l"/>
              </a:tabLst>
            </a:pPr>
            <a:r>
              <a:rPr lang="en-US" sz="1200" b="0" kern="0" dirty="0" smtClean="0">
                <a:latin typeface="Siemens Sans" pitchFamily="2" charset="0"/>
                <a:sym typeface="Wingdings" panose="05000000000000000000" pitchFamily="2" charset="2"/>
              </a:rPr>
              <a:t>Complexity and Colorfulness</a:t>
            </a:r>
            <a:endParaRPr lang="en-US" sz="1200" b="0" kern="0" dirty="0" smtClean="0">
              <a:solidFill>
                <a:schemeClr val="tx1"/>
              </a:solidFill>
              <a:latin typeface="Siemens Sans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17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emens 2013 – 16:9">
  <a:themeElements>
    <a:clrScheme name="Siemens 2013 – 16:9 1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FFFFFF"/>
      </a:accent3>
      <a:accent4>
        <a:srgbClr val="000000"/>
      </a:accent4>
      <a:accent5>
        <a:srgbClr val="C3CBD2"/>
      </a:accent5>
      <a:accent6>
        <a:srgbClr val="ACBAC3"/>
      </a:accent6>
      <a:hlink>
        <a:srgbClr val="EB780A"/>
      </a:hlink>
      <a:folHlink>
        <a:srgbClr val="641946"/>
      </a:folHlink>
    </a:clrScheme>
    <a:fontScheme name="Siemens 2013 – 16:9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0F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8000" tIns="54000" rIns="108000" bIns="5400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1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b="0" dirty="0" smtClean="0">
            <a:latin typeface="Siemens Sans" pitchFamily="2" charset="0"/>
            <a:ea typeface="ＭＳ Ｐゴシック" pitchFamily="34" charset="-128"/>
          </a:defRPr>
        </a:defPPr>
      </a:lstStyle>
    </a:spDef>
    <a:lnDef>
      <a:spPr bwMode="auto"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/>
      <a:bodyPr/>
      <a:lstStyle>
        <a:defPPr marL="171450" indent="-171450" defTabSz="731520">
          <a:spcAft>
            <a:spcPts val="1000"/>
          </a:spcAft>
          <a:buClr>
            <a:schemeClr val="tx1"/>
          </a:buClr>
          <a:buSzPct val="100000"/>
          <a:buFont typeface="Wingdings" panose="05000000000000000000" pitchFamily="2" charset="2"/>
          <a:buChar char="§"/>
          <a:tabLst>
            <a:tab pos="731520" algn="l"/>
          </a:tabLst>
          <a:defRPr sz="1200" b="0" kern="0" dirty="0" smtClean="0">
            <a:solidFill>
              <a:schemeClr val="tx1"/>
            </a:solidFill>
            <a:latin typeface="Siemens Sans" pitchFamily="2" charset="0"/>
            <a:sym typeface="Wingdings" panose="05000000000000000000" pitchFamily="2" charset="2"/>
          </a:defRPr>
        </a:defPPr>
      </a:lstStyle>
    </a:txDef>
  </a:objectDefaults>
  <a:extraClrSchemeLst>
    <a:extraClrScheme>
      <a:clrScheme name="Siemens 2013 – 16:9 1">
        <a:dk1>
          <a:srgbClr val="000000"/>
        </a:dk1>
        <a:lt1>
          <a:srgbClr val="FFFFFF"/>
        </a:lt1>
        <a:dk2>
          <a:srgbClr val="000000"/>
        </a:dk2>
        <a:lt2>
          <a:srgbClr val="879BAA"/>
        </a:lt2>
        <a:accent1>
          <a:srgbClr val="879BAA"/>
        </a:accent1>
        <a:accent2>
          <a:srgbClr val="BECDD7"/>
        </a:accent2>
        <a:accent3>
          <a:srgbClr val="FFFFFF"/>
        </a:accent3>
        <a:accent4>
          <a:srgbClr val="000000"/>
        </a:accent4>
        <a:accent5>
          <a:srgbClr val="C3CBD2"/>
        </a:accent5>
        <a:accent6>
          <a:srgbClr val="ACBAC3"/>
        </a:accent6>
        <a:hlink>
          <a:srgbClr val="EB780A"/>
        </a:hlink>
        <a:folHlink>
          <a:srgbClr val="6419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2013 – 16:9 2">
        <a:dk1>
          <a:srgbClr val="000000"/>
        </a:dk1>
        <a:lt1>
          <a:srgbClr val="FFFFFF"/>
        </a:lt1>
        <a:dk2>
          <a:srgbClr val="641946"/>
        </a:dk2>
        <a:lt2>
          <a:srgbClr val="EB780A"/>
        </a:lt2>
        <a:accent1>
          <a:srgbClr val="879BAA"/>
        </a:accent1>
        <a:accent2>
          <a:srgbClr val="BECDD7"/>
        </a:accent2>
        <a:accent3>
          <a:srgbClr val="FFFFFF"/>
        </a:accent3>
        <a:accent4>
          <a:srgbClr val="000000"/>
        </a:accent4>
        <a:accent5>
          <a:srgbClr val="C3CBD2"/>
        </a:accent5>
        <a:accent6>
          <a:srgbClr val="ACBAC3"/>
        </a:accent6>
        <a:hlink>
          <a:srgbClr val="006487"/>
        </a:hlink>
        <a:folHlink>
          <a:srgbClr val="647D2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1438</Words>
  <Application>Microsoft Office PowerPoint</Application>
  <PresentationFormat>Custom</PresentationFormat>
  <Paragraphs>300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Siemens 2013 – 16:9</vt:lpstr>
      <vt:lpstr>     Research of Machine Learning in User Experience Field   AUG, 16th , 2016 UEX Team – Princeton, NJ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Siemens AG</Company>
  <LinksUpToDate>false</LinksUpToDate>
  <SharedDoc>false</SharedDoc>
  <HyperlinkBase>www.siemens.com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</dc:title>
  <dc:creator>Fan, Xinran (CT US)</dc:creator>
  <cp:lastModifiedBy>Sun, Tongfang (ext) (HC SI TC MIT UEX)</cp:lastModifiedBy>
  <cp:revision>2128</cp:revision>
  <dcterms:created xsi:type="dcterms:W3CDTF">2013-01-03T15:47:17Z</dcterms:created>
  <dcterms:modified xsi:type="dcterms:W3CDTF">2016-08-18T00:05:00Z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January 2013</vt:lpwstr>
  </property>
  <property fmtid="{D5CDD505-2E9C-101B-9397-08002B2CF9AE}" pid="4" name="Office version">
    <vt:lpwstr>2003</vt:lpwstr>
  </property>
  <property fmtid="{D5CDD505-2E9C-101B-9397-08002B2CF9AE}" pid="5" name="Release version">
    <vt:lpwstr>1,0</vt:lpwstr>
  </property>
  <property fmtid="{D5CDD505-2E9C-101B-9397-08002B2CF9AE}" pid="6" name="_AdHocReviewCycleID">
    <vt:i4>-1733049791</vt:i4>
  </property>
  <property fmtid="{D5CDD505-2E9C-101B-9397-08002B2CF9AE}" pid="7" name="_NewReviewCycle">
    <vt:lpwstr/>
  </property>
  <property fmtid="{D5CDD505-2E9C-101B-9397-08002B2CF9AE}" pid="8" name="_EmailSubject">
    <vt:lpwstr>COMPASS - Touch Screen Framework</vt:lpwstr>
  </property>
  <property fmtid="{D5CDD505-2E9C-101B-9397-08002B2CF9AE}" pid="9" name="_AuthorEmail">
    <vt:lpwstr>xinran.fan@siemens.com</vt:lpwstr>
  </property>
  <property fmtid="{D5CDD505-2E9C-101B-9397-08002B2CF9AE}" pid="10" name="_AuthorEmailDisplayName">
    <vt:lpwstr>Fan, Xinran</vt:lpwstr>
  </property>
  <property fmtid="{D5CDD505-2E9C-101B-9397-08002B2CF9AE}" pid="11" name="_PreviousAdHocReviewCycleID">
    <vt:i4>1389874298</vt:i4>
  </property>
</Properties>
</file>